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75" r:id="rId2"/>
    <p:sldId id="273" r:id="rId3"/>
    <p:sldId id="276" r:id="rId4"/>
    <p:sldId id="271" r:id="rId5"/>
    <p:sldId id="272" r:id="rId6"/>
    <p:sldId id="256" r:id="rId7"/>
    <p:sldId id="257" r:id="rId8"/>
    <p:sldId id="263" r:id="rId9"/>
    <p:sldId id="264" r:id="rId10"/>
    <p:sldId id="265" r:id="rId11"/>
    <p:sldId id="258" r:id="rId12"/>
    <p:sldId id="268" r:id="rId13"/>
    <p:sldId id="260" r:id="rId14"/>
    <p:sldId id="261" r:id="rId15"/>
    <p:sldId id="270" r:id="rId16"/>
    <p:sldId id="259" r:id="rId17"/>
    <p:sldId id="266" r:id="rId18"/>
    <p:sldId id="267"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8" autoAdjust="0"/>
  </p:normalViewPr>
  <p:slideViewPr>
    <p:cSldViewPr>
      <p:cViewPr varScale="1">
        <p:scale>
          <a:sx n="100" d="100"/>
          <a:sy n="100" d="100"/>
        </p:scale>
        <p:origin x="-12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63CF14-708C-4DAC-8203-26E8E9C31028}" type="datetimeFigureOut">
              <a:rPr lang="en-US"/>
              <a:pPr>
                <a:defRPr/>
              </a:pPr>
              <a:t>4/30/2011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96A207-0CC9-4911-8D08-C5EAA19046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4D831-C736-4238-860A-25D1B40DB1A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Used primarily for larger stacks that offer only sky as a background.</a:t>
            </a:r>
          </a:p>
          <a:p>
            <a:pPr eaLnBrk="1" hangingPunct="1">
              <a:spcBef>
                <a:spcPct val="0"/>
              </a:spcBef>
            </a:pPr>
            <a:endParaRPr lang="en-US" smtClean="0"/>
          </a:p>
          <a:p>
            <a:pPr eaLnBrk="1" hangingPunct="1">
              <a:spcBef>
                <a:spcPct val="0"/>
              </a:spcBef>
            </a:pPr>
            <a:r>
              <a:rPr lang="en-US" smtClean="0"/>
              <a:t>Draw the Yellow stick or ball in the plume, then the next in the background.  Zoom in to veryify good background on days where there are clouds invovled.  If you used a tripod, you can simply click the analyze button, and the software will use the first image where you placed the sticks to place all remaining sticks…this cuts the process from a few minutes to seconds.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D03A5C-65A8-4AA8-B29F-C957B33146AD}"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approach is used when source has shadowed or complex background.</a:t>
            </a:r>
          </a:p>
          <a:p>
            <a:pPr eaLnBrk="1" hangingPunct="1">
              <a:spcBef>
                <a:spcPct val="0"/>
              </a:spcBef>
            </a:pPr>
            <a:endParaRPr lang="en-US" smtClean="0"/>
          </a:p>
          <a:p>
            <a:pPr eaLnBrk="1" hangingPunct="1">
              <a:spcBef>
                <a:spcPct val="0"/>
              </a:spcBef>
            </a:pPr>
            <a:r>
              <a:rPr lang="en-US" smtClean="0"/>
              <a:t>Select a background or Zero image.  Place the sticks on the background above the emission source, then next to it away from where the plume will be.  Go to each image and verify alignment with background via slider tool, click accept, and move on.</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6A0808-0857-47F9-9651-320BB134B017}"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853552-6ADA-4CB3-96A8-BAB826F349C1}"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approach provides visual aid so you don’t use heavily shadowed areas or areas significantly out of the same plane for comparison.</a:t>
            </a:r>
          </a:p>
          <a:p>
            <a:pPr eaLnBrk="1" hangingPunct="1">
              <a:spcBef>
                <a:spcPct val="0"/>
              </a:spcBef>
            </a:pPr>
            <a:endParaRPr lang="en-US" smtClean="0"/>
          </a:p>
          <a:p>
            <a:pPr eaLnBrk="1" hangingPunct="1">
              <a:spcBef>
                <a:spcPct val="0"/>
              </a:spcBef>
            </a:pPr>
            <a:r>
              <a:rPr lang="en-US" smtClean="0"/>
              <a:t>In this image the purple areas indicate good backgrounds to utilize.  Thus areas that are red, or that have significant aqua in them are not good backgrounds.</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229D0-AA25-49AA-B1B3-7E4B343D44A9}"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0D4D28-59E2-43FE-AA60-7D5E0A6230C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F83743-0E37-4DAD-8B70-17BCC86EF87F}"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C9AC8-C18A-478C-90BD-580592FD859D}"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92F740-CA84-468B-93B2-4DE08D870222}"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we go through the application, we will highlight things that support efficiency and credibility.</a:t>
            </a:r>
          </a:p>
          <a:p>
            <a:pPr eaLnBrk="1" hangingPunct="1">
              <a:spcBef>
                <a:spcPct val="0"/>
              </a:spcBef>
            </a:pPr>
            <a:endParaRPr lang="en-US" smtClean="0"/>
          </a:p>
          <a:p>
            <a:pPr eaLnBrk="1" hangingPunct="1">
              <a:spcBef>
                <a:spcPct val="0"/>
              </a:spcBef>
            </a:pPr>
            <a:r>
              <a:rPr lang="en-US" smtClean="0"/>
              <a:t>Dates and times from the image header are used to fill in information normally provided by the observer.  Serves to save time, and more credible.  In fact, DOCSII derives a lot of its forensic credibility from using the date and time from the image as we will see later with some of the Location functions.</a:t>
            </a:r>
          </a:p>
          <a:p>
            <a:pPr eaLnBrk="1" hangingPunct="1">
              <a:spcBef>
                <a:spcPct val="0"/>
              </a:spcBef>
            </a:pPr>
            <a:endParaRPr lang="en-US" smtClean="0"/>
          </a:p>
          <a:p>
            <a:pPr eaLnBrk="1" hangingPunct="1">
              <a:spcBef>
                <a:spcPct val="0"/>
              </a:spcBef>
            </a:pPr>
            <a:r>
              <a:rPr lang="en-US" smtClean="0"/>
              <a:t>Required fields are done differently in DOCSII than in most applications.  The asterisk alerts users to the fact that a field is required.  However, we do not stop progress.  Many times information may not be immediately available, however the user can move on with information they do have.  The required fields are enforced later when the user attempts to “Finalize” an observation.</a:t>
            </a:r>
          </a:p>
          <a:p>
            <a:pPr eaLnBrk="1" hangingPunct="1">
              <a:spcBef>
                <a:spcPct val="0"/>
              </a:spcBef>
            </a:pPr>
            <a:endParaRPr lang="en-US" smtClean="0"/>
          </a:p>
          <a:p>
            <a:pPr eaLnBrk="1" hangingPunct="1">
              <a:spcBef>
                <a:spcPct val="0"/>
              </a:spcBef>
            </a:pPr>
            <a:r>
              <a:rPr lang="en-US" smtClean="0"/>
              <a:t>Based on numerous requests, we allow organizations to identify field observers (camera operators) and Analysts as separate functions, and we track who each is associated with a VEO set.</a:t>
            </a:r>
          </a:p>
          <a:p>
            <a:pPr eaLnBrk="1" hangingPunct="1">
              <a:spcBef>
                <a:spcPct val="0"/>
              </a:spcBef>
            </a:pPr>
            <a:endParaRPr lang="en-US" smtClean="0"/>
          </a:p>
          <a:p>
            <a:pPr eaLnBrk="1" hangingPunct="1">
              <a:spcBef>
                <a:spcPct val="0"/>
              </a:spcBef>
            </a:pPr>
            <a:r>
              <a:rPr lang="en-US" smtClean="0"/>
              <a:t>Also based on request, we included a simple driving directions function which uses the address provided to bring up a map and directions.  In a future release we will do this with a GPS coord…called geocoding, in cases where an address does not exist.</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C063B3-681D-4AA5-8158-AF449621C153}"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we see the ability to re-use data previously keyed in…we also do this a little differently in that we do not force pre-population of pick lists, so the lists are developed as you go…lists will be exchangeable between licensees.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1696AC-A8AF-4EC2-ABEC-E5CCD2734867}"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Radio groups are best here as they allow only one selection form a short list</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AC8ABE-1EB7-48BF-80BA-36C7B33BD6B8}"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With GPS coordinates of the observer, weather data can be obtained from NOAA.  As well, the user may choose to overwrite based on localized conditions.   When the weather fields are populated, the compass showing wind direction appears on the digital layout sketch.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Utilizing the previously entered GPS points, update picture button is pressed filling in the digital layout sketch with a satellite image of the area.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Again referencing those same GPS points the user clicks the calculate button, and based on their location, and time of day, the sun tables from the Naval observatory are referenced, and the sun placed on the digital layout sketch.  There are two modes supported 1) Survey-used when a user wants to determine if they are legal to start an observation at a specific location…it uses the GPS and the computer’s system clock to place the sun on the digital layout sketch…it is a view of the world right now. 2) Observation – used when there are images pulled in to be analyzed, and their adherence to the 140 degree cone are verified.  This approach uses the GPS </a:t>
            </a:r>
            <a:r>
              <a:rPr lang="en-US" dirty="0" err="1" smtClean="0"/>
              <a:t>coords</a:t>
            </a:r>
            <a:r>
              <a:rPr lang="en-US" dirty="0" smtClean="0"/>
              <a:t> and the date time stamps from the images.  The software manages these modes…the user simply references what the software provides and decides to proceed in the field, or if a set of observations remained legal throughout.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“Cone” triangle on the digital layout sketch is placed and oriented based on the placement of the plume.  The user simply clicks on the digital layout sketch to place the plume (cloud icon) and the camera icon and cone re-orient based on the required bearing to capture the image.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Reports can be generated any time to review data.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Finalize report checks to ensure the record is complete, and then locks the record from any further editing.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Export allows data to be transferred from one licensee to another (such as the instance where we have a field observer , and a different person performing the analysis on the images).</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C031E-9F5C-4C8A-B640-2D26B8CC357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1C01A567-590B-448C-8C46-91CA5669582C}"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8DF1BE-DBED-4FC1-BFDE-FF98548417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D130AB-3667-4067-86C0-78C85037EF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FCF7AA93-E855-4F3B-91F9-D1601A05585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3B8E1D4-967C-49A9-B57E-9F85B9E8BDD9}"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76AA1678-038B-4525-80EB-94C5123A18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3CDA1CC7-67FC-473B-A3C0-BA3A8CE80C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9587375E-1F99-4CA1-B291-A44A5D149D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49FA600-0754-4D04-B2AF-CE7BA69C8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AAB9F74-03F4-469B-9D48-EDBE0FAD1229}"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9AA8B46-CBF5-4EB2-9150-7A486536D02F}"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100000">
              <a:srgbClr val="F0EBD5">
                <a:alpha val="0"/>
              </a:srgbClr>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7" descr="logo.jpg"/>
          <p:cNvPicPr>
            <a:picLocks noChangeAspect="1"/>
          </p:cNvPicPr>
          <p:nvPr userDrawn="1"/>
        </p:nvPicPr>
        <p:blipFill>
          <a:blip r:embed="rId13" cstate="print"/>
          <a:srcRect t="9091"/>
          <a:stretch>
            <a:fillRect/>
          </a:stretch>
        </p:blipFill>
        <p:spPr bwMode="auto">
          <a:xfrm>
            <a:off x="76200" y="76200"/>
            <a:ext cx="838200" cy="762000"/>
          </a:xfrm>
          <a:prstGeom prst="rect">
            <a:avLst/>
          </a:prstGeom>
          <a:noFill/>
          <a:ln w="9525">
            <a:noFill/>
            <a:miter lim="800000"/>
            <a:headEnd/>
            <a:tailEnd/>
          </a:ln>
        </p:spPr>
      </p:pic>
      <p:sp>
        <p:nvSpPr>
          <p:cNvPr id="7" name="Round Diagonal Corner Rectangle 6"/>
          <p:cNvSpPr/>
          <p:nvPr/>
        </p:nvSpPr>
        <p:spPr>
          <a:xfrm>
            <a:off x="457200" y="457200"/>
            <a:ext cx="8518238" cy="625527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C0151862-1DB8-47C6-BC21-E64EE66D901E}"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4"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56" r:id="rId7"/>
    <p:sldLayoutId id="2147483765" r:id="rId8"/>
    <p:sldLayoutId id="2147483766" r:id="rId9"/>
    <p:sldLayoutId id="2147483757" r:id="rId10"/>
    <p:sldLayoutId id="2147483758" r:id="rId11"/>
  </p:sldLayoutIdLst>
  <p:hf hdr="0" ftr="0" dt="0"/>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z="4000" dirty="0" smtClean="0">
                <a:solidFill>
                  <a:schemeClr val="tx2">
                    <a:tint val="100000"/>
                    <a:shade val="90000"/>
                    <a:satMod val="250000"/>
                    <a:alpha val="100000"/>
                  </a:schemeClr>
                </a:solidFill>
              </a:rPr>
              <a:t>Visible Emission Measurement</a:t>
            </a:r>
          </a:p>
        </p:txBody>
      </p:sp>
      <p:sp>
        <p:nvSpPr>
          <p:cNvPr id="8" name="Slide Number Placeholder 7"/>
          <p:cNvSpPr>
            <a:spLocks noGrp="1"/>
          </p:cNvSpPr>
          <p:nvPr>
            <p:ph type="sldNum" sz="quarter" idx="12"/>
          </p:nvPr>
        </p:nvSpPr>
        <p:spPr/>
        <p:txBody>
          <a:bodyPr/>
          <a:lstStyle/>
          <a:p>
            <a:pPr>
              <a:defRPr/>
            </a:pPr>
            <a:fld id="{F8B91A83-B822-43B3-A721-D2E73E44E161}" type="slidenum">
              <a:rPr lang="en-US"/>
              <a:pPr>
                <a:defRPr/>
              </a:pPr>
              <a:t>1</a:t>
            </a:fld>
            <a:endParaRPr lang="en-US" dirty="0"/>
          </a:p>
        </p:txBody>
      </p:sp>
      <p:pic>
        <p:nvPicPr>
          <p:cNvPr id="10245" name="Picture 8"/>
          <p:cNvPicPr>
            <a:picLocks noChangeAspect="1" noChangeArrowheads="1"/>
          </p:cNvPicPr>
          <p:nvPr/>
        </p:nvPicPr>
        <p:blipFill>
          <a:blip r:embed="rId3" cstate="print"/>
          <a:srcRect l="3751" t="9375" r="3751" b="17969"/>
          <a:stretch>
            <a:fillRect/>
          </a:stretch>
        </p:blipFill>
        <p:spPr bwMode="auto">
          <a:xfrm>
            <a:off x="457200" y="1447800"/>
            <a:ext cx="7391400" cy="4648200"/>
          </a:xfrm>
          <a:prstGeom prst="rect">
            <a:avLst/>
          </a:prstGeom>
          <a:noFill/>
          <a:ln w="9525">
            <a:noFill/>
            <a:miter lim="800000"/>
            <a:headEnd/>
            <a:tailEnd/>
          </a:ln>
        </p:spPr>
      </p:pic>
      <p:sp>
        <p:nvSpPr>
          <p:cNvPr id="6" name="Rectangle 5"/>
          <p:cNvSpPr/>
          <p:nvPr/>
        </p:nvSpPr>
        <p:spPr bwMode="auto">
          <a:xfrm>
            <a:off x="5867400" y="2819400"/>
            <a:ext cx="2889255" cy="167640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Digital Opacity Compliance System</a:t>
            </a:r>
          </a:p>
          <a:p>
            <a:pPr algn="ctr">
              <a:defRPr/>
            </a:pPr>
            <a:r>
              <a:rPr lang="en-US" sz="1200" b="1" dirty="0"/>
              <a:t>the Next Generation of Opacity Measurements</a:t>
            </a:r>
          </a:p>
          <a:p>
            <a:pPr algn="ctr">
              <a:defRPr/>
            </a:pPr>
            <a:r>
              <a:rPr lang="en-US" sz="1200" b="1" i="1" dirty="0"/>
              <a:t>Shawn Dolan</a:t>
            </a:r>
          </a:p>
          <a:p>
            <a:pPr algn="ctr">
              <a:defRPr/>
            </a:pPr>
            <a:r>
              <a:rPr lang="en-US" sz="1200" b="1" i="1" dirty="0"/>
              <a:t>888 872 3836</a:t>
            </a:r>
            <a:endParaRPr lang="en-US" sz="1100" b="1" dirty="0">
              <a:solidFill>
                <a:schemeClr val="tx1"/>
              </a:solidFill>
            </a:endParaRPr>
          </a:p>
          <a:p>
            <a:pPr algn="ctr">
              <a:defRPr/>
            </a:pPr>
            <a:r>
              <a:rPr lang="en-US" sz="1100" b="1" dirty="0">
                <a:solidFill>
                  <a:schemeClr val="tx1"/>
                </a:solidFill>
              </a:rPr>
              <a:t>Shawn.dolan@virtuallc.com</a:t>
            </a:r>
          </a:p>
          <a:p>
            <a:pPr algn="ctr">
              <a:defRPr/>
            </a:pPr>
            <a:endParaRPr lang="en-US" sz="1100" b="1" dirty="0">
              <a:solidFill>
                <a:schemeClr val="tx1"/>
              </a:solidFill>
            </a:endParaRPr>
          </a:p>
          <a:p>
            <a:pPr algn="ctr">
              <a:defRPr/>
            </a:pPr>
            <a:r>
              <a:rPr lang="en-US" sz="1100" b="1" dirty="0">
                <a:solidFill>
                  <a:schemeClr val="tx1"/>
                </a:solidFill>
              </a:rPr>
              <a:t>03/09/2011</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p:cNvPicPr>
            <a:picLocks noChangeAspect="1" noChangeArrowheads="1"/>
          </p:cNvPicPr>
          <p:nvPr/>
        </p:nvPicPr>
        <p:blipFill>
          <a:blip r:embed="rId3" cstate="print"/>
          <a:srcRect l="3125" t="7813" r="4375" b="17969"/>
          <a:stretch>
            <a:fillRect/>
          </a:stretch>
        </p:blipFill>
        <p:spPr bwMode="auto">
          <a:xfrm>
            <a:off x="762000" y="1349375"/>
            <a:ext cx="7772400" cy="4989513"/>
          </a:xfrm>
          <a:prstGeom prst="rect">
            <a:avLst/>
          </a:prstGeom>
          <a:noFill/>
          <a:ln w="9525">
            <a:noFill/>
            <a:miter lim="800000"/>
            <a:headEnd/>
            <a:tailEnd/>
          </a:ln>
        </p:spPr>
      </p:pic>
      <p:sp>
        <p:nvSpPr>
          <p:cNvPr id="6147" name="Rectangle 4"/>
          <p:cNvSpPr>
            <a:spLocks noGrp="1" noChangeArrowheads="1"/>
          </p:cNvSpPr>
          <p:nvPr>
            <p:ph type="title"/>
          </p:nvPr>
        </p:nvSpPr>
        <p:spPr>
          <a:xfrm>
            <a:off x="990600" y="274638"/>
            <a:ext cx="77724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Location</a:t>
            </a:r>
          </a:p>
        </p:txBody>
      </p:sp>
      <p:sp>
        <p:nvSpPr>
          <p:cNvPr id="18" name="Slide Number Placeholder 17"/>
          <p:cNvSpPr>
            <a:spLocks noGrp="1"/>
          </p:cNvSpPr>
          <p:nvPr>
            <p:ph type="sldNum" sz="quarter" idx="12"/>
          </p:nvPr>
        </p:nvSpPr>
        <p:spPr/>
        <p:txBody>
          <a:bodyPr/>
          <a:lstStyle/>
          <a:p>
            <a:pPr>
              <a:defRPr/>
            </a:pPr>
            <a:fld id="{922218C3-0784-404A-A725-D3062620AD7E}" type="slidenum">
              <a:rPr lang="en-US"/>
              <a:pPr>
                <a:defRPr/>
              </a:pPr>
              <a:t>10</a:t>
            </a:fld>
            <a:endParaRPr lang="en-US" dirty="0"/>
          </a:p>
        </p:txBody>
      </p:sp>
      <p:sp>
        <p:nvSpPr>
          <p:cNvPr id="19461" name="Text Box 6"/>
          <p:cNvSpPr txBox="1">
            <a:spLocks noChangeArrowheads="1"/>
          </p:cNvSpPr>
          <p:nvPr/>
        </p:nvSpPr>
        <p:spPr bwMode="auto">
          <a:xfrm>
            <a:off x="2209800" y="587375"/>
            <a:ext cx="1600200" cy="11684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The current weather for</a:t>
            </a:r>
          </a:p>
          <a:p>
            <a:pPr marL="342900" indent="-342900"/>
            <a:r>
              <a:rPr lang="en-US" sz="1000">
                <a:solidFill>
                  <a:schemeClr val="bg1"/>
                </a:solidFill>
              </a:rPr>
              <a:t>the lon/lat coordinates is</a:t>
            </a:r>
          </a:p>
          <a:p>
            <a:pPr marL="342900" indent="-342900"/>
            <a:r>
              <a:rPr lang="en-US" sz="1000">
                <a:solidFill>
                  <a:schemeClr val="bg1"/>
                </a:solidFill>
              </a:rPr>
              <a:t>retrieved when pushing</a:t>
            </a:r>
          </a:p>
          <a:p>
            <a:pPr marL="342900" indent="-342900"/>
            <a:r>
              <a:rPr lang="en-US" sz="1000">
                <a:solidFill>
                  <a:schemeClr val="bg1"/>
                </a:solidFill>
              </a:rPr>
              <a:t>this button.  Once the</a:t>
            </a:r>
          </a:p>
          <a:p>
            <a:pPr marL="342900" indent="-342900"/>
            <a:r>
              <a:rPr lang="en-US" sz="1000">
                <a:solidFill>
                  <a:schemeClr val="bg1"/>
                </a:solidFill>
              </a:rPr>
              <a:t>weather is entered the</a:t>
            </a:r>
          </a:p>
          <a:p>
            <a:pPr marL="342900" indent="-342900"/>
            <a:r>
              <a:rPr lang="en-US" sz="1000">
                <a:solidFill>
                  <a:schemeClr val="bg1"/>
                </a:solidFill>
              </a:rPr>
              <a:t>compass indicates wind</a:t>
            </a:r>
          </a:p>
          <a:p>
            <a:pPr marL="342900" indent="-342900"/>
            <a:r>
              <a:rPr lang="en-US" sz="1000">
                <a:solidFill>
                  <a:schemeClr val="bg1"/>
                </a:solidFill>
              </a:rPr>
              <a:t>direction.</a:t>
            </a:r>
          </a:p>
        </p:txBody>
      </p:sp>
      <p:sp>
        <p:nvSpPr>
          <p:cNvPr id="19462" name="Text Box 7"/>
          <p:cNvSpPr txBox="1">
            <a:spLocks noChangeArrowheads="1"/>
          </p:cNvSpPr>
          <p:nvPr/>
        </p:nvSpPr>
        <p:spPr bwMode="auto">
          <a:xfrm>
            <a:off x="1219200" y="5616575"/>
            <a:ext cx="1600200" cy="708025"/>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The position of the sun is</a:t>
            </a:r>
          </a:p>
          <a:p>
            <a:pPr marL="342900" indent="-342900"/>
            <a:r>
              <a:rPr lang="en-US" sz="1000">
                <a:solidFill>
                  <a:schemeClr val="bg1"/>
                </a:solidFill>
              </a:rPr>
              <a:t>Calculated in two modes. 1) Survey</a:t>
            </a:r>
          </a:p>
          <a:p>
            <a:pPr marL="342900" indent="-342900"/>
            <a:r>
              <a:rPr lang="en-US" sz="1000">
                <a:solidFill>
                  <a:schemeClr val="bg1"/>
                </a:solidFill>
              </a:rPr>
              <a:t>          2) Observation</a:t>
            </a:r>
          </a:p>
        </p:txBody>
      </p:sp>
      <p:sp>
        <p:nvSpPr>
          <p:cNvPr id="19463" name="Text Box 9"/>
          <p:cNvSpPr txBox="1">
            <a:spLocks noChangeArrowheads="1"/>
          </p:cNvSpPr>
          <p:nvPr/>
        </p:nvSpPr>
        <p:spPr bwMode="auto">
          <a:xfrm>
            <a:off x="6934200" y="4397375"/>
            <a:ext cx="1752600" cy="5588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A report is generated</a:t>
            </a:r>
          </a:p>
          <a:p>
            <a:pPr marL="342900" indent="-342900"/>
            <a:r>
              <a:rPr lang="en-US" sz="1000">
                <a:solidFill>
                  <a:schemeClr val="bg1"/>
                </a:solidFill>
              </a:rPr>
              <a:t>using all of the information</a:t>
            </a:r>
          </a:p>
          <a:p>
            <a:pPr marL="342900" indent="-342900"/>
            <a:r>
              <a:rPr lang="en-US" sz="1000">
                <a:solidFill>
                  <a:schemeClr val="bg1"/>
                </a:solidFill>
              </a:rPr>
              <a:t>in the observation. </a:t>
            </a:r>
          </a:p>
        </p:txBody>
      </p:sp>
      <p:sp>
        <p:nvSpPr>
          <p:cNvPr id="19464" name="Line 10"/>
          <p:cNvSpPr>
            <a:spLocks noChangeShapeType="1"/>
          </p:cNvSpPr>
          <p:nvPr/>
        </p:nvSpPr>
        <p:spPr bwMode="auto">
          <a:xfrm flipH="1">
            <a:off x="6172200" y="4625975"/>
            <a:ext cx="762000" cy="838200"/>
          </a:xfrm>
          <a:prstGeom prst="line">
            <a:avLst/>
          </a:prstGeom>
          <a:noFill/>
          <a:ln w="9525">
            <a:solidFill>
              <a:srgbClr val="FF0000"/>
            </a:solidFill>
            <a:round/>
            <a:headEnd/>
            <a:tailEnd type="triangle" w="med" len="med"/>
          </a:ln>
        </p:spPr>
        <p:txBody>
          <a:bodyPr/>
          <a:lstStyle/>
          <a:p>
            <a:endParaRPr lang="en-US"/>
          </a:p>
        </p:txBody>
      </p:sp>
      <p:sp>
        <p:nvSpPr>
          <p:cNvPr id="19465" name="Line 11"/>
          <p:cNvSpPr>
            <a:spLocks noChangeShapeType="1"/>
          </p:cNvSpPr>
          <p:nvPr/>
        </p:nvSpPr>
        <p:spPr bwMode="auto">
          <a:xfrm flipV="1">
            <a:off x="4572000" y="5845175"/>
            <a:ext cx="304800" cy="304800"/>
          </a:xfrm>
          <a:prstGeom prst="line">
            <a:avLst/>
          </a:prstGeom>
          <a:noFill/>
          <a:ln w="9525">
            <a:solidFill>
              <a:srgbClr val="FF0000"/>
            </a:solidFill>
            <a:round/>
            <a:headEnd/>
            <a:tailEnd type="triangle" w="med" len="med"/>
          </a:ln>
        </p:spPr>
        <p:txBody>
          <a:bodyPr/>
          <a:lstStyle/>
          <a:p>
            <a:endParaRPr lang="en-US"/>
          </a:p>
        </p:txBody>
      </p:sp>
      <p:sp>
        <p:nvSpPr>
          <p:cNvPr id="19466" name="Line 12"/>
          <p:cNvSpPr>
            <a:spLocks noChangeShapeType="1"/>
          </p:cNvSpPr>
          <p:nvPr/>
        </p:nvSpPr>
        <p:spPr bwMode="auto">
          <a:xfrm flipV="1">
            <a:off x="2667000" y="5083175"/>
            <a:ext cx="228600" cy="533400"/>
          </a:xfrm>
          <a:prstGeom prst="line">
            <a:avLst/>
          </a:prstGeom>
          <a:noFill/>
          <a:ln w="9525">
            <a:solidFill>
              <a:srgbClr val="FF0000"/>
            </a:solidFill>
            <a:round/>
            <a:headEnd/>
            <a:tailEnd type="triangle" w="med" len="med"/>
          </a:ln>
        </p:spPr>
        <p:txBody>
          <a:bodyPr/>
          <a:lstStyle/>
          <a:p>
            <a:endParaRPr lang="en-US"/>
          </a:p>
        </p:txBody>
      </p:sp>
      <p:sp>
        <p:nvSpPr>
          <p:cNvPr id="19467" name="Line 13"/>
          <p:cNvSpPr>
            <a:spLocks noChangeShapeType="1"/>
          </p:cNvSpPr>
          <p:nvPr/>
        </p:nvSpPr>
        <p:spPr bwMode="auto">
          <a:xfrm flipH="1">
            <a:off x="3048000" y="1730375"/>
            <a:ext cx="457200" cy="1371600"/>
          </a:xfrm>
          <a:prstGeom prst="line">
            <a:avLst/>
          </a:prstGeom>
          <a:noFill/>
          <a:ln w="9525">
            <a:solidFill>
              <a:srgbClr val="FF0000"/>
            </a:solidFill>
            <a:round/>
            <a:headEnd/>
            <a:tailEnd type="triangle" w="med" len="med"/>
          </a:ln>
        </p:spPr>
        <p:txBody>
          <a:bodyPr/>
          <a:lstStyle/>
          <a:p>
            <a:endParaRPr lang="en-US"/>
          </a:p>
        </p:txBody>
      </p:sp>
      <p:sp>
        <p:nvSpPr>
          <p:cNvPr id="19468" name="Text Box 8"/>
          <p:cNvSpPr txBox="1">
            <a:spLocks noChangeArrowheads="1"/>
          </p:cNvSpPr>
          <p:nvPr/>
        </p:nvSpPr>
        <p:spPr bwMode="auto">
          <a:xfrm>
            <a:off x="2971800" y="6149975"/>
            <a:ext cx="3352800" cy="554038"/>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An aerial photo is retrieved using the coordinates. The Map width can be entered to zoom in or out on the observer’s position.</a:t>
            </a:r>
          </a:p>
        </p:txBody>
      </p:sp>
      <p:sp>
        <p:nvSpPr>
          <p:cNvPr id="19469" name="Text Box 9"/>
          <p:cNvSpPr txBox="1">
            <a:spLocks noChangeArrowheads="1"/>
          </p:cNvSpPr>
          <p:nvPr/>
        </p:nvSpPr>
        <p:spPr bwMode="auto">
          <a:xfrm>
            <a:off x="7010400" y="5159375"/>
            <a:ext cx="1752600" cy="554038"/>
          </a:xfrm>
          <a:prstGeom prst="rect">
            <a:avLst/>
          </a:prstGeom>
          <a:solidFill>
            <a:srgbClr val="FFFF99"/>
          </a:solidFill>
          <a:ln w="9525">
            <a:solidFill>
              <a:schemeClr val="tx1"/>
            </a:solidFill>
            <a:miter lim="800000"/>
            <a:headEnd/>
            <a:tailEnd/>
          </a:ln>
        </p:spPr>
        <p:txBody>
          <a:bodyPr>
            <a:spAutoFit/>
          </a:bodyPr>
          <a:lstStyle/>
          <a:p>
            <a:pPr indent="-342900"/>
            <a:r>
              <a:rPr lang="en-US" sz="1000">
                <a:solidFill>
                  <a:schemeClr val="bg1"/>
                </a:solidFill>
              </a:rPr>
              <a:t>Locks Data.  Checks to ensure all required fields are entered.</a:t>
            </a:r>
          </a:p>
        </p:txBody>
      </p:sp>
      <p:sp>
        <p:nvSpPr>
          <p:cNvPr id="19470" name="Line 11"/>
          <p:cNvSpPr>
            <a:spLocks noChangeShapeType="1"/>
          </p:cNvSpPr>
          <p:nvPr/>
        </p:nvSpPr>
        <p:spPr bwMode="auto">
          <a:xfrm flipH="1">
            <a:off x="6172200" y="5464175"/>
            <a:ext cx="838200" cy="228600"/>
          </a:xfrm>
          <a:prstGeom prst="line">
            <a:avLst/>
          </a:prstGeom>
          <a:noFill/>
          <a:ln w="9525">
            <a:solidFill>
              <a:srgbClr val="FF0000"/>
            </a:solidFill>
            <a:round/>
            <a:headEnd/>
            <a:tailEnd type="triangle" w="med" len="med"/>
          </a:ln>
        </p:spPr>
        <p:txBody>
          <a:bodyPr/>
          <a:lstStyle/>
          <a:p>
            <a:endParaRPr lang="en-US"/>
          </a:p>
        </p:txBody>
      </p:sp>
      <p:sp>
        <p:nvSpPr>
          <p:cNvPr id="19471" name="Text Box 9"/>
          <p:cNvSpPr txBox="1">
            <a:spLocks noChangeArrowheads="1"/>
          </p:cNvSpPr>
          <p:nvPr/>
        </p:nvSpPr>
        <p:spPr bwMode="auto">
          <a:xfrm>
            <a:off x="6934200" y="5997575"/>
            <a:ext cx="1752600" cy="708025"/>
          </a:xfrm>
          <a:prstGeom prst="rect">
            <a:avLst/>
          </a:prstGeom>
          <a:solidFill>
            <a:srgbClr val="FFFF99"/>
          </a:solidFill>
          <a:ln w="9525">
            <a:solidFill>
              <a:schemeClr val="tx1"/>
            </a:solidFill>
            <a:miter lim="800000"/>
            <a:headEnd/>
            <a:tailEnd/>
          </a:ln>
        </p:spPr>
        <p:txBody>
          <a:bodyPr>
            <a:spAutoFit/>
          </a:bodyPr>
          <a:lstStyle/>
          <a:p>
            <a:pPr indent="-342900"/>
            <a:r>
              <a:rPr lang="en-US" sz="1000">
                <a:solidFill>
                  <a:schemeClr val="bg1"/>
                </a:solidFill>
              </a:rPr>
              <a:t>Allows observation to be exported, and imported by another DOCSII certified user.</a:t>
            </a:r>
          </a:p>
        </p:txBody>
      </p:sp>
      <p:sp>
        <p:nvSpPr>
          <p:cNvPr id="19472" name="Line 11"/>
          <p:cNvSpPr>
            <a:spLocks noChangeShapeType="1"/>
          </p:cNvSpPr>
          <p:nvPr/>
        </p:nvSpPr>
        <p:spPr bwMode="auto">
          <a:xfrm flipH="1" flipV="1">
            <a:off x="6172200" y="5845175"/>
            <a:ext cx="762000" cy="381000"/>
          </a:xfrm>
          <a:prstGeom prst="line">
            <a:avLst/>
          </a:prstGeom>
          <a:noFill/>
          <a:ln w="9525">
            <a:solidFill>
              <a:srgbClr val="FF0000"/>
            </a:solidFill>
            <a:round/>
            <a:headEnd/>
            <a:tailEnd type="triangle" w="med" len="med"/>
          </a:ln>
        </p:spPr>
        <p:txBody>
          <a:bodyPr/>
          <a:lstStyle/>
          <a:p>
            <a:endParaRPr lang="en-US"/>
          </a:p>
        </p:txBody>
      </p:sp>
      <p:sp>
        <p:nvSpPr>
          <p:cNvPr id="19473" name="Text Box 9"/>
          <p:cNvSpPr txBox="1">
            <a:spLocks noChangeArrowheads="1"/>
          </p:cNvSpPr>
          <p:nvPr/>
        </p:nvSpPr>
        <p:spPr bwMode="auto">
          <a:xfrm>
            <a:off x="7086600" y="1806575"/>
            <a:ext cx="1752600" cy="246063"/>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Digital Layout “Sketch”</a:t>
            </a:r>
          </a:p>
        </p:txBody>
      </p:sp>
      <p:sp>
        <p:nvSpPr>
          <p:cNvPr id="19474" name="Line 10"/>
          <p:cNvSpPr>
            <a:spLocks noChangeShapeType="1"/>
          </p:cNvSpPr>
          <p:nvPr/>
        </p:nvSpPr>
        <p:spPr bwMode="auto">
          <a:xfrm flipH="1">
            <a:off x="6705600" y="1882775"/>
            <a:ext cx="381000" cy="3810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Analysis (Simple Background)</a:t>
            </a:r>
          </a:p>
        </p:txBody>
      </p:sp>
      <p:sp>
        <p:nvSpPr>
          <p:cNvPr id="8" name="Slide Number Placeholder 7"/>
          <p:cNvSpPr>
            <a:spLocks noGrp="1"/>
          </p:cNvSpPr>
          <p:nvPr>
            <p:ph type="sldNum" sz="quarter" idx="12"/>
          </p:nvPr>
        </p:nvSpPr>
        <p:spPr/>
        <p:txBody>
          <a:bodyPr/>
          <a:lstStyle/>
          <a:p>
            <a:pPr>
              <a:defRPr/>
            </a:pPr>
            <a:fld id="{A9989A45-16BA-4453-833F-3A079B0875B6}" type="slidenum">
              <a:rPr lang="en-US"/>
              <a:pPr>
                <a:defRPr/>
              </a:pPr>
              <a:t>11</a:t>
            </a:fld>
            <a:endParaRPr lang="en-US" dirty="0"/>
          </a:p>
        </p:txBody>
      </p:sp>
      <p:pic>
        <p:nvPicPr>
          <p:cNvPr id="20484" name="Picture 7"/>
          <p:cNvPicPr>
            <a:picLocks noChangeAspect="1" noChangeArrowheads="1"/>
          </p:cNvPicPr>
          <p:nvPr/>
        </p:nvPicPr>
        <p:blipFill>
          <a:blip r:embed="rId3" cstate="print"/>
          <a:srcRect l="3125" t="2605" r="4167" b="23177"/>
          <a:stretch>
            <a:fillRect/>
          </a:stretch>
        </p:blipFill>
        <p:spPr bwMode="auto">
          <a:xfrm>
            <a:off x="1219200" y="1503363"/>
            <a:ext cx="6781800" cy="4343400"/>
          </a:xfrm>
          <a:prstGeom prst="rect">
            <a:avLst/>
          </a:prstGeom>
          <a:noFill/>
          <a:ln w="9525">
            <a:noFill/>
            <a:miter lim="800000"/>
            <a:headEnd/>
            <a:tailEnd/>
          </a:ln>
        </p:spPr>
      </p:pic>
      <p:sp>
        <p:nvSpPr>
          <p:cNvPr id="20485" name="Text Box 9"/>
          <p:cNvSpPr txBox="1">
            <a:spLocks noChangeArrowheads="1"/>
          </p:cNvSpPr>
          <p:nvPr/>
        </p:nvSpPr>
        <p:spPr bwMode="auto">
          <a:xfrm>
            <a:off x="1371600" y="5999163"/>
            <a:ext cx="1752600" cy="554037"/>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You may exclude an image from analysis, but still keep it with the set</a:t>
            </a:r>
          </a:p>
        </p:txBody>
      </p:sp>
      <p:sp>
        <p:nvSpPr>
          <p:cNvPr id="20486" name="Line 11"/>
          <p:cNvSpPr>
            <a:spLocks noChangeShapeType="1"/>
          </p:cNvSpPr>
          <p:nvPr/>
        </p:nvSpPr>
        <p:spPr bwMode="auto">
          <a:xfrm flipH="1" flipV="1">
            <a:off x="1752600" y="5237163"/>
            <a:ext cx="381000" cy="762000"/>
          </a:xfrm>
          <a:prstGeom prst="line">
            <a:avLst/>
          </a:prstGeom>
          <a:noFill/>
          <a:ln w="9525">
            <a:solidFill>
              <a:srgbClr val="FF0000"/>
            </a:solidFill>
            <a:round/>
            <a:headEnd/>
            <a:tailEnd type="triangle" w="med" len="med"/>
          </a:ln>
        </p:spPr>
        <p:txBody>
          <a:bodyPr/>
          <a:lstStyle/>
          <a:p>
            <a:endParaRPr lang="en-US"/>
          </a:p>
        </p:txBody>
      </p:sp>
      <p:sp>
        <p:nvSpPr>
          <p:cNvPr id="20487" name="Text Box 9"/>
          <p:cNvSpPr txBox="1">
            <a:spLocks noChangeArrowheads="1"/>
          </p:cNvSpPr>
          <p:nvPr/>
        </p:nvSpPr>
        <p:spPr bwMode="auto">
          <a:xfrm>
            <a:off x="1219200" y="3713163"/>
            <a:ext cx="17526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Zoom, Pan, and Plume selection tools</a:t>
            </a:r>
          </a:p>
        </p:txBody>
      </p:sp>
      <p:sp>
        <p:nvSpPr>
          <p:cNvPr id="20488" name="Line 11"/>
          <p:cNvSpPr>
            <a:spLocks noChangeShapeType="1"/>
          </p:cNvSpPr>
          <p:nvPr/>
        </p:nvSpPr>
        <p:spPr bwMode="auto">
          <a:xfrm>
            <a:off x="2971800" y="3941763"/>
            <a:ext cx="457200" cy="6096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en-US" smtClean="0">
                <a:solidFill>
                  <a:schemeClr val="tx2">
                    <a:tint val="100000"/>
                    <a:shade val="90000"/>
                    <a:satMod val="250000"/>
                    <a:alpha val="100000"/>
                  </a:schemeClr>
                </a:solidFill>
              </a:rPr>
              <a:t>Analysis (Complex Background)</a:t>
            </a:r>
          </a:p>
        </p:txBody>
      </p:sp>
      <p:sp>
        <p:nvSpPr>
          <p:cNvPr id="6" name="Slide Number Placeholder 5"/>
          <p:cNvSpPr>
            <a:spLocks noGrp="1"/>
          </p:cNvSpPr>
          <p:nvPr>
            <p:ph type="sldNum" sz="quarter" idx="12"/>
          </p:nvPr>
        </p:nvSpPr>
        <p:spPr/>
        <p:txBody>
          <a:bodyPr/>
          <a:lstStyle/>
          <a:p>
            <a:pPr>
              <a:defRPr/>
            </a:pPr>
            <a:fld id="{0CA7BE34-FBDE-4165-8F64-AC3CFD1CF264}" type="slidenum">
              <a:rPr lang="en-US"/>
              <a:pPr>
                <a:defRPr/>
              </a:pPr>
              <a:t>12</a:t>
            </a:fld>
            <a:endParaRPr lang="en-US" dirty="0"/>
          </a:p>
        </p:txBody>
      </p:sp>
      <p:pic>
        <p:nvPicPr>
          <p:cNvPr id="21508" name="Picture 2"/>
          <p:cNvPicPr>
            <a:picLocks noChangeAspect="1" noChangeArrowheads="1"/>
          </p:cNvPicPr>
          <p:nvPr/>
        </p:nvPicPr>
        <p:blipFill>
          <a:blip r:embed="rId3" cstate="print"/>
          <a:srcRect r="6250" b="25781"/>
          <a:stretch>
            <a:fillRect/>
          </a:stretch>
        </p:blipFill>
        <p:spPr bwMode="auto">
          <a:xfrm>
            <a:off x="1066800" y="1524000"/>
            <a:ext cx="6978650" cy="4419600"/>
          </a:xfrm>
          <a:prstGeom prst="rect">
            <a:avLst/>
          </a:prstGeom>
          <a:noFill/>
          <a:ln w="9525">
            <a:noFill/>
            <a:miter lim="800000"/>
            <a:headEnd/>
            <a:tailEnd/>
          </a:ln>
        </p:spPr>
      </p:pic>
      <p:sp>
        <p:nvSpPr>
          <p:cNvPr id="21509" name="Text Box 9"/>
          <p:cNvSpPr txBox="1">
            <a:spLocks noChangeArrowheads="1"/>
          </p:cNvSpPr>
          <p:nvPr/>
        </p:nvSpPr>
        <p:spPr bwMode="auto">
          <a:xfrm>
            <a:off x="6629400" y="3886200"/>
            <a:ext cx="1295400" cy="246063"/>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Background</a:t>
            </a:r>
          </a:p>
        </p:txBody>
      </p:sp>
      <p:sp>
        <p:nvSpPr>
          <p:cNvPr id="21510" name="Line 11"/>
          <p:cNvSpPr>
            <a:spLocks noChangeShapeType="1"/>
          </p:cNvSpPr>
          <p:nvPr/>
        </p:nvSpPr>
        <p:spPr bwMode="auto">
          <a:xfrm>
            <a:off x="7239000" y="4114800"/>
            <a:ext cx="304800" cy="8382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Analysis Tools</a:t>
            </a:r>
          </a:p>
        </p:txBody>
      </p:sp>
      <p:sp>
        <p:nvSpPr>
          <p:cNvPr id="17" name="Slide Number Placeholder 16"/>
          <p:cNvSpPr>
            <a:spLocks noGrp="1"/>
          </p:cNvSpPr>
          <p:nvPr>
            <p:ph type="sldNum" sz="quarter" idx="12"/>
          </p:nvPr>
        </p:nvSpPr>
        <p:spPr/>
        <p:txBody>
          <a:bodyPr/>
          <a:lstStyle/>
          <a:p>
            <a:pPr>
              <a:defRPr/>
            </a:pPr>
            <a:fld id="{08D06F82-A910-420A-B079-79CF6B86C06C}" type="slidenum">
              <a:rPr lang="en-US"/>
              <a:pPr>
                <a:defRPr/>
              </a:pPr>
              <a:t>13</a:t>
            </a:fld>
            <a:endParaRPr lang="en-US" dirty="0"/>
          </a:p>
        </p:txBody>
      </p:sp>
      <p:pic>
        <p:nvPicPr>
          <p:cNvPr id="22532" name="Picture 7"/>
          <p:cNvPicPr>
            <a:picLocks noChangeAspect="1" noChangeArrowheads="1"/>
          </p:cNvPicPr>
          <p:nvPr/>
        </p:nvPicPr>
        <p:blipFill>
          <a:blip r:embed="rId3" cstate="print"/>
          <a:srcRect l="3125" t="2605" r="4167" b="23177"/>
          <a:stretch>
            <a:fillRect/>
          </a:stretch>
        </p:blipFill>
        <p:spPr bwMode="auto">
          <a:xfrm>
            <a:off x="990600" y="1981200"/>
            <a:ext cx="6781800" cy="4343400"/>
          </a:xfrm>
          <a:prstGeom prst="rect">
            <a:avLst/>
          </a:prstGeom>
          <a:noFill/>
          <a:ln w="9525">
            <a:noFill/>
            <a:miter lim="800000"/>
            <a:headEnd/>
            <a:tailEnd/>
          </a:ln>
        </p:spPr>
      </p:pic>
      <p:cxnSp>
        <p:nvCxnSpPr>
          <p:cNvPr id="10" name="Straight Connector 9"/>
          <p:cNvCxnSpPr/>
          <p:nvPr/>
        </p:nvCxnSpPr>
        <p:spPr>
          <a:xfrm flipV="1">
            <a:off x="1066800" y="2057400"/>
            <a:ext cx="2209800" cy="2286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4267200"/>
            <a:ext cx="2133600" cy="18288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90800" y="1981200"/>
            <a:ext cx="3886200" cy="3048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4191000"/>
            <a:ext cx="3886200" cy="19812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22537" name="Picture 7"/>
          <p:cNvPicPr>
            <a:picLocks noChangeAspect="1" noChangeArrowheads="1"/>
          </p:cNvPicPr>
          <p:nvPr/>
        </p:nvPicPr>
        <p:blipFill>
          <a:blip r:embed="rId3" cstate="print"/>
          <a:srcRect l="4121" t="7587" r="74455" b="58333"/>
          <a:stretch>
            <a:fillRect/>
          </a:stretch>
        </p:blipFill>
        <p:spPr bwMode="auto">
          <a:xfrm>
            <a:off x="3200400" y="1981200"/>
            <a:ext cx="3276600" cy="4170363"/>
          </a:xfrm>
          <a:prstGeom prst="rect">
            <a:avLst/>
          </a:prstGeom>
          <a:noFill/>
          <a:ln w="9525">
            <a:solidFill>
              <a:schemeClr val="tx1"/>
            </a:solidFill>
            <a:miter lim="800000"/>
            <a:headEnd/>
            <a:tailEnd/>
          </a:ln>
        </p:spPr>
      </p:pic>
      <p:sp>
        <p:nvSpPr>
          <p:cNvPr id="22538" name="Text Box 9"/>
          <p:cNvSpPr txBox="1">
            <a:spLocks noChangeArrowheads="1"/>
          </p:cNvSpPr>
          <p:nvPr/>
        </p:nvSpPr>
        <p:spPr bwMode="auto">
          <a:xfrm>
            <a:off x="7239000" y="1524000"/>
            <a:ext cx="16764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Statistics about the images being analyzed</a:t>
            </a:r>
          </a:p>
        </p:txBody>
      </p:sp>
      <p:sp>
        <p:nvSpPr>
          <p:cNvPr id="22539" name="Text Box 9"/>
          <p:cNvSpPr txBox="1">
            <a:spLocks noChangeArrowheads="1"/>
          </p:cNvSpPr>
          <p:nvPr/>
        </p:nvSpPr>
        <p:spPr bwMode="auto">
          <a:xfrm>
            <a:off x="7239000" y="2438400"/>
            <a:ext cx="1676400" cy="708025"/>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Rule being applied (customizable to meet any jurisdictional specific rules)</a:t>
            </a:r>
          </a:p>
        </p:txBody>
      </p:sp>
      <p:sp>
        <p:nvSpPr>
          <p:cNvPr id="22540" name="Text Box 9"/>
          <p:cNvSpPr txBox="1">
            <a:spLocks noChangeArrowheads="1"/>
          </p:cNvSpPr>
          <p:nvPr/>
        </p:nvSpPr>
        <p:spPr bwMode="auto">
          <a:xfrm>
            <a:off x="6781800" y="3429000"/>
            <a:ext cx="2209800" cy="1477963"/>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Analysis Method: </a:t>
            </a:r>
          </a:p>
          <a:p>
            <a:r>
              <a:rPr lang="en-US" sz="1000">
                <a:solidFill>
                  <a:schemeClr val="bg1"/>
                </a:solidFill>
              </a:rPr>
              <a:t>Single = Simple Background</a:t>
            </a:r>
          </a:p>
          <a:p>
            <a:r>
              <a:rPr lang="en-US" sz="1000">
                <a:solidFill>
                  <a:schemeClr val="bg1"/>
                </a:solidFill>
              </a:rPr>
              <a:t>Background = Complex Background</a:t>
            </a:r>
          </a:p>
          <a:p>
            <a:r>
              <a:rPr lang="en-US" sz="1000">
                <a:solidFill>
                  <a:schemeClr val="bg1"/>
                </a:solidFill>
              </a:rPr>
              <a:t>Manual = User Draws</a:t>
            </a:r>
          </a:p>
          <a:p>
            <a:r>
              <a:rPr lang="en-US" sz="1000">
                <a:solidFill>
                  <a:schemeClr val="bg1"/>
                </a:solidFill>
              </a:rPr>
              <a:t>Automatic = User Draws Once, DOCSII draws the rest</a:t>
            </a:r>
          </a:p>
          <a:p>
            <a:r>
              <a:rPr lang="en-US" sz="1000">
                <a:solidFill>
                  <a:schemeClr val="bg1"/>
                </a:solidFill>
              </a:rPr>
              <a:t>Override = User who chooses to put in values of their own</a:t>
            </a:r>
          </a:p>
          <a:p>
            <a:endParaRPr lang="en-US" sz="1000">
              <a:solidFill>
                <a:schemeClr val="bg1"/>
              </a:solidFill>
            </a:endParaRPr>
          </a:p>
        </p:txBody>
      </p:sp>
      <p:sp>
        <p:nvSpPr>
          <p:cNvPr id="22541" name="Text Box 9"/>
          <p:cNvSpPr txBox="1">
            <a:spLocks noChangeArrowheads="1"/>
          </p:cNvSpPr>
          <p:nvPr/>
        </p:nvSpPr>
        <p:spPr bwMode="auto">
          <a:xfrm>
            <a:off x="7239000" y="5715000"/>
            <a:ext cx="1676400" cy="708025"/>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Allows user to pull images from a network, local machine, or device (camera)</a:t>
            </a:r>
          </a:p>
        </p:txBody>
      </p:sp>
      <p:sp>
        <p:nvSpPr>
          <p:cNvPr id="22542" name="Line 11"/>
          <p:cNvSpPr>
            <a:spLocks noChangeShapeType="1"/>
          </p:cNvSpPr>
          <p:nvPr/>
        </p:nvSpPr>
        <p:spPr bwMode="auto">
          <a:xfrm flipH="1">
            <a:off x="5943600" y="1752600"/>
            <a:ext cx="1295400" cy="533400"/>
          </a:xfrm>
          <a:prstGeom prst="line">
            <a:avLst/>
          </a:prstGeom>
          <a:noFill/>
          <a:ln w="9525">
            <a:solidFill>
              <a:srgbClr val="FF0000"/>
            </a:solidFill>
            <a:round/>
            <a:headEnd/>
            <a:tailEnd type="triangle" w="med" len="med"/>
          </a:ln>
        </p:spPr>
        <p:txBody>
          <a:bodyPr/>
          <a:lstStyle/>
          <a:p>
            <a:endParaRPr lang="en-US"/>
          </a:p>
        </p:txBody>
      </p:sp>
      <p:sp>
        <p:nvSpPr>
          <p:cNvPr id="22543" name="Line 11"/>
          <p:cNvSpPr>
            <a:spLocks noChangeShapeType="1"/>
          </p:cNvSpPr>
          <p:nvPr/>
        </p:nvSpPr>
        <p:spPr bwMode="auto">
          <a:xfrm flipH="1">
            <a:off x="6172200" y="2743200"/>
            <a:ext cx="1066800" cy="76200"/>
          </a:xfrm>
          <a:prstGeom prst="line">
            <a:avLst/>
          </a:prstGeom>
          <a:noFill/>
          <a:ln w="9525">
            <a:solidFill>
              <a:srgbClr val="FF0000"/>
            </a:solidFill>
            <a:round/>
            <a:headEnd/>
            <a:tailEnd type="triangle" w="med" len="med"/>
          </a:ln>
        </p:spPr>
        <p:txBody>
          <a:bodyPr/>
          <a:lstStyle/>
          <a:p>
            <a:endParaRPr lang="en-US"/>
          </a:p>
        </p:txBody>
      </p:sp>
      <p:sp>
        <p:nvSpPr>
          <p:cNvPr id="22544" name="Line 11"/>
          <p:cNvSpPr>
            <a:spLocks noChangeShapeType="1"/>
          </p:cNvSpPr>
          <p:nvPr/>
        </p:nvSpPr>
        <p:spPr bwMode="auto">
          <a:xfrm flipH="1" flipV="1">
            <a:off x="4495800" y="3657600"/>
            <a:ext cx="2286000" cy="152400"/>
          </a:xfrm>
          <a:prstGeom prst="line">
            <a:avLst/>
          </a:prstGeom>
          <a:noFill/>
          <a:ln w="9525">
            <a:solidFill>
              <a:srgbClr val="FF0000"/>
            </a:solidFill>
            <a:round/>
            <a:headEnd/>
            <a:tailEnd type="triangle" w="med" len="med"/>
          </a:ln>
        </p:spPr>
        <p:txBody>
          <a:bodyPr/>
          <a:lstStyle/>
          <a:p>
            <a:endParaRPr lang="en-US"/>
          </a:p>
        </p:txBody>
      </p:sp>
      <p:sp>
        <p:nvSpPr>
          <p:cNvPr id="22545" name="Line 11"/>
          <p:cNvSpPr>
            <a:spLocks noChangeShapeType="1"/>
          </p:cNvSpPr>
          <p:nvPr/>
        </p:nvSpPr>
        <p:spPr bwMode="auto">
          <a:xfrm flipH="1" flipV="1">
            <a:off x="5562600" y="5562600"/>
            <a:ext cx="1676400" cy="4572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Analysis Tools</a:t>
            </a:r>
          </a:p>
        </p:txBody>
      </p:sp>
      <p:sp>
        <p:nvSpPr>
          <p:cNvPr id="16" name="Slide Number Placeholder 15"/>
          <p:cNvSpPr>
            <a:spLocks noGrp="1"/>
          </p:cNvSpPr>
          <p:nvPr>
            <p:ph type="sldNum" sz="quarter" idx="12"/>
          </p:nvPr>
        </p:nvSpPr>
        <p:spPr/>
        <p:txBody>
          <a:bodyPr/>
          <a:lstStyle/>
          <a:p>
            <a:pPr>
              <a:defRPr/>
            </a:pPr>
            <a:fld id="{41F0858D-4EA7-444F-B797-21A2BA74155E}" type="slidenum">
              <a:rPr lang="en-US"/>
              <a:pPr>
                <a:defRPr/>
              </a:pPr>
              <a:t>14</a:t>
            </a:fld>
            <a:endParaRPr lang="en-US" dirty="0"/>
          </a:p>
        </p:txBody>
      </p:sp>
      <p:sp>
        <p:nvSpPr>
          <p:cNvPr id="23556" name="Text Box 7"/>
          <p:cNvSpPr txBox="1">
            <a:spLocks noChangeArrowheads="1"/>
          </p:cNvSpPr>
          <p:nvPr/>
        </p:nvSpPr>
        <p:spPr bwMode="auto">
          <a:xfrm>
            <a:off x="7010400" y="5105400"/>
            <a:ext cx="1905000" cy="11684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Images can be:</a:t>
            </a:r>
          </a:p>
          <a:p>
            <a:pPr marL="342900" indent="-342900">
              <a:buFont typeface="Wingdings" pitchFamily="2" charset="2"/>
              <a:buAutoNum type="arabicPeriod"/>
            </a:pPr>
            <a:r>
              <a:rPr lang="en-US" sz="1000">
                <a:solidFill>
                  <a:schemeClr val="bg1"/>
                </a:solidFill>
              </a:rPr>
              <a:t>Excluded from Analysis</a:t>
            </a:r>
          </a:p>
          <a:p>
            <a:pPr marL="342900" indent="-342900">
              <a:buFont typeface="Wingdings" pitchFamily="2" charset="2"/>
              <a:buAutoNum type="arabicPeriod"/>
            </a:pPr>
            <a:r>
              <a:rPr lang="en-US" sz="1000">
                <a:solidFill>
                  <a:schemeClr val="bg1"/>
                </a:solidFill>
              </a:rPr>
              <a:t>Used as Background</a:t>
            </a:r>
          </a:p>
          <a:p>
            <a:pPr marL="342900" indent="-342900">
              <a:buFont typeface="Wingdings" pitchFamily="2" charset="2"/>
              <a:buAutoNum type="arabicPeriod"/>
            </a:pPr>
            <a:r>
              <a:rPr lang="en-US" sz="1000">
                <a:solidFill>
                  <a:schemeClr val="bg1"/>
                </a:solidFill>
              </a:rPr>
              <a:t>Deleted</a:t>
            </a:r>
          </a:p>
          <a:p>
            <a:pPr marL="342900" indent="-342900">
              <a:buFont typeface="Wingdings" pitchFamily="2" charset="2"/>
              <a:buNone/>
            </a:pPr>
            <a:r>
              <a:rPr lang="en-US" sz="1000">
                <a:solidFill>
                  <a:schemeClr val="bg1"/>
                </a:solidFill>
              </a:rPr>
              <a:t>If any of these are chosen the</a:t>
            </a:r>
          </a:p>
          <a:p>
            <a:pPr marL="342900" indent="-342900">
              <a:buFont typeface="Wingdings" pitchFamily="2" charset="2"/>
              <a:buNone/>
            </a:pPr>
            <a:r>
              <a:rPr lang="en-US" sz="1000">
                <a:solidFill>
                  <a:schemeClr val="bg1"/>
                </a:solidFill>
              </a:rPr>
              <a:t>image will not be included in</a:t>
            </a:r>
          </a:p>
          <a:p>
            <a:pPr marL="342900" indent="-342900">
              <a:buFont typeface="Wingdings" pitchFamily="2" charset="2"/>
              <a:buNone/>
            </a:pPr>
            <a:r>
              <a:rPr lang="en-US" sz="1000">
                <a:solidFill>
                  <a:schemeClr val="bg1"/>
                </a:solidFill>
              </a:rPr>
              <a:t>the average opacity rating.</a:t>
            </a:r>
          </a:p>
        </p:txBody>
      </p:sp>
      <p:sp>
        <p:nvSpPr>
          <p:cNvPr id="23557" name="Line 14"/>
          <p:cNvSpPr>
            <a:spLocks noChangeShapeType="1"/>
          </p:cNvSpPr>
          <p:nvPr/>
        </p:nvSpPr>
        <p:spPr bwMode="auto">
          <a:xfrm>
            <a:off x="1295400" y="3124200"/>
            <a:ext cx="0" cy="533400"/>
          </a:xfrm>
          <a:prstGeom prst="line">
            <a:avLst/>
          </a:prstGeom>
          <a:noFill/>
          <a:ln w="9525">
            <a:solidFill>
              <a:srgbClr val="FF0000"/>
            </a:solidFill>
            <a:round/>
            <a:headEnd/>
            <a:tailEnd type="triangle" w="med" len="med"/>
          </a:ln>
        </p:spPr>
        <p:txBody>
          <a:bodyPr/>
          <a:lstStyle/>
          <a:p>
            <a:endParaRPr lang="en-US"/>
          </a:p>
        </p:txBody>
      </p:sp>
      <p:sp>
        <p:nvSpPr>
          <p:cNvPr id="23558" name="Text Box 15"/>
          <p:cNvSpPr txBox="1">
            <a:spLocks noChangeArrowheads="1"/>
          </p:cNvSpPr>
          <p:nvPr/>
        </p:nvSpPr>
        <p:spPr bwMode="auto">
          <a:xfrm>
            <a:off x="3657600" y="2260600"/>
            <a:ext cx="1905000" cy="8636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The slider allows the user to</a:t>
            </a:r>
          </a:p>
          <a:p>
            <a:pPr marL="342900" indent="-342900"/>
            <a:r>
              <a:rPr lang="en-US" sz="1000">
                <a:solidFill>
                  <a:schemeClr val="bg1"/>
                </a:solidFill>
              </a:rPr>
              <a:t>view the background image in</a:t>
            </a:r>
          </a:p>
          <a:p>
            <a:pPr marL="342900" indent="-342900"/>
            <a:r>
              <a:rPr lang="en-US" sz="1000">
                <a:solidFill>
                  <a:schemeClr val="bg1"/>
                </a:solidFill>
              </a:rPr>
              <a:t>comparison to the current</a:t>
            </a:r>
          </a:p>
          <a:p>
            <a:pPr marL="342900" indent="-342900"/>
            <a:r>
              <a:rPr lang="en-US" sz="1000">
                <a:solidFill>
                  <a:schemeClr val="bg1"/>
                </a:solidFill>
              </a:rPr>
              <a:t>image.  Sliding back and forth</a:t>
            </a:r>
          </a:p>
          <a:p>
            <a:pPr marL="342900" indent="-342900"/>
            <a:r>
              <a:rPr lang="en-US" sz="1000">
                <a:solidFill>
                  <a:schemeClr val="bg1"/>
                </a:solidFill>
              </a:rPr>
              <a:t>between them.</a:t>
            </a:r>
          </a:p>
        </p:txBody>
      </p:sp>
      <p:sp>
        <p:nvSpPr>
          <p:cNvPr id="23559" name="Line 16"/>
          <p:cNvSpPr>
            <a:spLocks noChangeShapeType="1"/>
          </p:cNvSpPr>
          <p:nvPr/>
        </p:nvSpPr>
        <p:spPr bwMode="auto">
          <a:xfrm>
            <a:off x="4572000" y="3124200"/>
            <a:ext cx="0" cy="533400"/>
          </a:xfrm>
          <a:prstGeom prst="line">
            <a:avLst/>
          </a:prstGeom>
          <a:noFill/>
          <a:ln w="9525">
            <a:solidFill>
              <a:srgbClr val="FF0000"/>
            </a:solidFill>
            <a:round/>
            <a:headEnd/>
            <a:tailEnd type="triangle" w="med" len="med"/>
          </a:ln>
        </p:spPr>
        <p:txBody>
          <a:bodyPr/>
          <a:lstStyle/>
          <a:p>
            <a:endParaRPr lang="en-US"/>
          </a:p>
        </p:txBody>
      </p:sp>
      <p:sp>
        <p:nvSpPr>
          <p:cNvPr id="23560" name="Text Box 17"/>
          <p:cNvSpPr txBox="1">
            <a:spLocks noChangeArrowheads="1"/>
          </p:cNvSpPr>
          <p:nvPr/>
        </p:nvSpPr>
        <p:spPr bwMode="auto">
          <a:xfrm>
            <a:off x="3200400" y="5257800"/>
            <a:ext cx="1600200" cy="4064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This image is excluded </a:t>
            </a:r>
          </a:p>
          <a:p>
            <a:pPr marL="342900" indent="-342900"/>
            <a:r>
              <a:rPr lang="en-US" sz="1000">
                <a:solidFill>
                  <a:schemeClr val="bg1"/>
                </a:solidFill>
              </a:rPr>
              <a:t>from analysis.</a:t>
            </a:r>
          </a:p>
        </p:txBody>
      </p:sp>
      <p:pic>
        <p:nvPicPr>
          <p:cNvPr id="23561" name="Picture 21"/>
          <p:cNvPicPr>
            <a:picLocks noChangeAspect="1" noChangeArrowheads="1"/>
          </p:cNvPicPr>
          <p:nvPr/>
        </p:nvPicPr>
        <p:blipFill>
          <a:blip r:embed="rId2" cstate="print"/>
          <a:srcRect l="1250" t="53513" r="1250" b="32813"/>
          <a:stretch>
            <a:fillRect/>
          </a:stretch>
        </p:blipFill>
        <p:spPr bwMode="auto">
          <a:xfrm>
            <a:off x="533400" y="3657600"/>
            <a:ext cx="8382000" cy="966788"/>
          </a:xfrm>
          <a:prstGeom prst="rect">
            <a:avLst/>
          </a:prstGeom>
          <a:noFill/>
          <a:ln w="9525">
            <a:noFill/>
            <a:miter lim="800000"/>
            <a:headEnd/>
            <a:tailEnd/>
          </a:ln>
        </p:spPr>
      </p:pic>
      <p:sp>
        <p:nvSpPr>
          <p:cNvPr id="23562" name="Line 8"/>
          <p:cNvSpPr>
            <a:spLocks noChangeShapeType="1"/>
          </p:cNvSpPr>
          <p:nvPr/>
        </p:nvSpPr>
        <p:spPr bwMode="auto">
          <a:xfrm flipV="1">
            <a:off x="8001000" y="4495800"/>
            <a:ext cx="228600" cy="609600"/>
          </a:xfrm>
          <a:prstGeom prst="line">
            <a:avLst/>
          </a:prstGeom>
          <a:noFill/>
          <a:ln w="9525">
            <a:solidFill>
              <a:srgbClr val="FF0000"/>
            </a:solidFill>
            <a:round/>
            <a:headEnd/>
            <a:tailEnd type="triangle" w="med" len="med"/>
          </a:ln>
        </p:spPr>
        <p:txBody>
          <a:bodyPr/>
          <a:lstStyle/>
          <a:p>
            <a:endParaRPr lang="en-US"/>
          </a:p>
        </p:txBody>
      </p:sp>
      <p:sp>
        <p:nvSpPr>
          <p:cNvPr id="23563" name="Line 16"/>
          <p:cNvSpPr>
            <a:spLocks noChangeShapeType="1"/>
          </p:cNvSpPr>
          <p:nvPr/>
        </p:nvSpPr>
        <p:spPr bwMode="auto">
          <a:xfrm flipH="1">
            <a:off x="2590800" y="1752600"/>
            <a:ext cx="304800" cy="1905000"/>
          </a:xfrm>
          <a:prstGeom prst="line">
            <a:avLst/>
          </a:prstGeom>
          <a:noFill/>
          <a:ln w="9525">
            <a:solidFill>
              <a:srgbClr val="FF0000"/>
            </a:solidFill>
            <a:round/>
            <a:headEnd/>
            <a:tailEnd type="triangle" w="med" len="med"/>
          </a:ln>
        </p:spPr>
        <p:txBody>
          <a:bodyPr/>
          <a:lstStyle/>
          <a:p>
            <a:endParaRPr lang="en-US"/>
          </a:p>
        </p:txBody>
      </p:sp>
      <p:sp>
        <p:nvSpPr>
          <p:cNvPr id="23564" name="Line 16"/>
          <p:cNvSpPr>
            <a:spLocks noChangeShapeType="1"/>
          </p:cNvSpPr>
          <p:nvPr/>
        </p:nvSpPr>
        <p:spPr bwMode="auto">
          <a:xfrm>
            <a:off x="2895600" y="1752600"/>
            <a:ext cx="152400" cy="1905000"/>
          </a:xfrm>
          <a:prstGeom prst="line">
            <a:avLst/>
          </a:prstGeom>
          <a:noFill/>
          <a:ln w="9525">
            <a:solidFill>
              <a:srgbClr val="FF0000"/>
            </a:solidFill>
            <a:round/>
            <a:headEnd/>
            <a:tailEnd type="triangle" w="med" len="med"/>
          </a:ln>
        </p:spPr>
        <p:txBody>
          <a:bodyPr/>
          <a:lstStyle/>
          <a:p>
            <a:endParaRPr lang="en-US"/>
          </a:p>
        </p:txBody>
      </p:sp>
      <p:sp>
        <p:nvSpPr>
          <p:cNvPr id="23565" name="Line 16"/>
          <p:cNvSpPr>
            <a:spLocks noChangeShapeType="1"/>
          </p:cNvSpPr>
          <p:nvPr/>
        </p:nvSpPr>
        <p:spPr bwMode="auto">
          <a:xfrm>
            <a:off x="2895600" y="1828800"/>
            <a:ext cx="609600" cy="1828800"/>
          </a:xfrm>
          <a:prstGeom prst="line">
            <a:avLst/>
          </a:prstGeom>
          <a:noFill/>
          <a:ln w="9525">
            <a:solidFill>
              <a:srgbClr val="FF0000"/>
            </a:solidFill>
            <a:round/>
            <a:headEnd/>
            <a:tailEnd type="triangle" w="med" len="med"/>
          </a:ln>
        </p:spPr>
        <p:txBody>
          <a:bodyPr/>
          <a:lstStyle/>
          <a:p>
            <a:endParaRPr lang="en-US"/>
          </a:p>
        </p:txBody>
      </p:sp>
      <p:sp>
        <p:nvSpPr>
          <p:cNvPr id="23566" name="Text Box 9"/>
          <p:cNvSpPr txBox="1">
            <a:spLocks noChangeArrowheads="1"/>
          </p:cNvSpPr>
          <p:nvPr/>
        </p:nvSpPr>
        <p:spPr bwMode="auto">
          <a:xfrm>
            <a:off x="381000" y="1524000"/>
            <a:ext cx="1905000" cy="1625600"/>
          </a:xfrm>
          <a:prstGeom prst="rect">
            <a:avLst/>
          </a:prstGeom>
          <a:solidFill>
            <a:srgbClr val="FFFF99"/>
          </a:solidFill>
          <a:ln w="9525">
            <a:solidFill>
              <a:schemeClr val="tx1"/>
            </a:solidFill>
            <a:miter lim="800000"/>
            <a:headEnd/>
            <a:tailEnd/>
          </a:ln>
        </p:spPr>
        <p:txBody>
          <a:bodyPr>
            <a:spAutoFit/>
          </a:bodyPr>
          <a:lstStyle/>
          <a:p>
            <a:pPr marL="342900" indent="-342900"/>
            <a:r>
              <a:rPr lang="en-US" sz="1000">
                <a:solidFill>
                  <a:schemeClr val="bg1"/>
                </a:solidFill>
              </a:rPr>
              <a:t>The colors on the filmstrip are</a:t>
            </a:r>
          </a:p>
          <a:p>
            <a:pPr marL="342900" indent="-342900"/>
            <a:r>
              <a:rPr lang="en-US" sz="1000">
                <a:solidFill>
                  <a:schemeClr val="bg1"/>
                </a:solidFill>
              </a:rPr>
              <a:t>represented in a legend.</a:t>
            </a:r>
          </a:p>
          <a:p>
            <a:pPr marL="342900" indent="-342900">
              <a:buFontTx/>
              <a:buAutoNum type="arabicPeriod"/>
            </a:pPr>
            <a:r>
              <a:rPr lang="en-US" sz="1000">
                <a:solidFill>
                  <a:schemeClr val="bg1"/>
                </a:solidFill>
              </a:rPr>
              <a:t>Normal (Not processed)</a:t>
            </a:r>
          </a:p>
          <a:p>
            <a:pPr marL="342900" indent="-342900">
              <a:buFontTx/>
              <a:buAutoNum type="arabicPeriod"/>
            </a:pPr>
            <a:r>
              <a:rPr lang="en-US" sz="1000">
                <a:solidFill>
                  <a:schemeClr val="bg1"/>
                </a:solidFill>
              </a:rPr>
              <a:t>Processed (Opacity calculated)</a:t>
            </a:r>
          </a:p>
          <a:p>
            <a:pPr marL="342900" indent="-342900">
              <a:buFontTx/>
              <a:buAutoNum type="arabicPeriod"/>
            </a:pPr>
            <a:r>
              <a:rPr lang="en-US" sz="1000">
                <a:solidFill>
                  <a:schemeClr val="bg1"/>
                </a:solidFill>
              </a:rPr>
              <a:t>Part of Rule average</a:t>
            </a:r>
          </a:p>
          <a:p>
            <a:pPr marL="342900" indent="-342900">
              <a:buFontTx/>
              <a:buAutoNum type="arabicPeriod"/>
            </a:pPr>
            <a:r>
              <a:rPr lang="en-US" sz="1000">
                <a:solidFill>
                  <a:schemeClr val="bg1"/>
                </a:solidFill>
              </a:rPr>
              <a:t>Background Image</a:t>
            </a:r>
          </a:p>
          <a:p>
            <a:pPr marL="342900" indent="-342900">
              <a:buFontTx/>
              <a:buAutoNum type="arabicPeriod"/>
            </a:pPr>
            <a:r>
              <a:rPr lang="en-US" sz="1000">
                <a:solidFill>
                  <a:schemeClr val="bg1"/>
                </a:solidFill>
              </a:rPr>
              <a:t>There is an error with the seconds between images part of the rule.</a:t>
            </a:r>
          </a:p>
        </p:txBody>
      </p:sp>
      <p:sp>
        <p:nvSpPr>
          <p:cNvPr id="23567" name="Text Box 9"/>
          <p:cNvSpPr txBox="1">
            <a:spLocks noChangeArrowheads="1"/>
          </p:cNvSpPr>
          <p:nvPr/>
        </p:nvSpPr>
        <p:spPr bwMode="auto">
          <a:xfrm>
            <a:off x="2438400" y="1371600"/>
            <a:ext cx="19812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Zoom, Pan, and area selection tools (bar bell or circle)</a:t>
            </a:r>
          </a:p>
        </p:txBody>
      </p:sp>
      <p:sp>
        <p:nvSpPr>
          <p:cNvPr id="23568" name="Line 18"/>
          <p:cNvSpPr>
            <a:spLocks noChangeShapeType="1"/>
          </p:cNvSpPr>
          <p:nvPr/>
        </p:nvSpPr>
        <p:spPr bwMode="auto">
          <a:xfrm flipV="1">
            <a:off x="3962400" y="4572000"/>
            <a:ext cx="0" cy="6858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Whats New This Year</a:t>
            </a:r>
          </a:p>
        </p:txBody>
      </p:sp>
      <p:sp>
        <p:nvSpPr>
          <p:cNvPr id="7" name="Slide Number Placeholder 6"/>
          <p:cNvSpPr>
            <a:spLocks noGrp="1"/>
          </p:cNvSpPr>
          <p:nvPr>
            <p:ph type="sldNum" sz="quarter" idx="12"/>
          </p:nvPr>
        </p:nvSpPr>
        <p:spPr/>
        <p:txBody>
          <a:bodyPr/>
          <a:lstStyle/>
          <a:p>
            <a:pPr>
              <a:defRPr/>
            </a:pPr>
            <a:fld id="{E7A9CED0-2C42-4BA0-879C-6CA3393FAC8F}" type="slidenum">
              <a:rPr lang="en-US"/>
              <a:pPr>
                <a:defRPr/>
              </a:pPr>
              <a:t>15</a:t>
            </a:fld>
            <a:endParaRPr lang="en-US" dirty="0"/>
          </a:p>
        </p:txBody>
      </p:sp>
      <p:pic>
        <p:nvPicPr>
          <p:cNvPr id="24580" name="Picture 2"/>
          <p:cNvPicPr>
            <a:picLocks noChangeAspect="1" noChangeArrowheads="1"/>
          </p:cNvPicPr>
          <p:nvPr/>
        </p:nvPicPr>
        <p:blipFill>
          <a:blip r:embed="rId3" cstate="print"/>
          <a:srcRect r="6250" b="25000"/>
          <a:stretch>
            <a:fillRect/>
          </a:stretch>
        </p:blipFill>
        <p:spPr bwMode="auto">
          <a:xfrm>
            <a:off x="609600" y="1371600"/>
            <a:ext cx="7143750" cy="4572000"/>
          </a:xfrm>
          <a:prstGeom prst="rect">
            <a:avLst/>
          </a:prstGeom>
          <a:noFill/>
          <a:ln w="9525">
            <a:noFill/>
            <a:miter lim="800000"/>
            <a:headEnd/>
            <a:tailEnd/>
          </a:ln>
        </p:spPr>
      </p:pic>
      <p:sp>
        <p:nvSpPr>
          <p:cNvPr id="24581" name="Line 11"/>
          <p:cNvSpPr>
            <a:spLocks noChangeShapeType="1"/>
          </p:cNvSpPr>
          <p:nvPr/>
        </p:nvSpPr>
        <p:spPr bwMode="auto">
          <a:xfrm flipH="1">
            <a:off x="7162800" y="3505200"/>
            <a:ext cx="76200" cy="1295400"/>
          </a:xfrm>
          <a:prstGeom prst="line">
            <a:avLst/>
          </a:prstGeom>
          <a:noFill/>
          <a:ln w="9525">
            <a:solidFill>
              <a:srgbClr val="FF0000"/>
            </a:solidFill>
            <a:round/>
            <a:headEnd/>
            <a:tailEnd type="triangle" w="med" len="med"/>
          </a:ln>
        </p:spPr>
        <p:txBody>
          <a:bodyPr/>
          <a:lstStyle/>
          <a:p>
            <a:endParaRPr lang="en-US"/>
          </a:p>
        </p:txBody>
      </p:sp>
      <p:sp>
        <p:nvSpPr>
          <p:cNvPr id="24582" name="Line 11"/>
          <p:cNvSpPr>
            <a:spLocks noChangeShapeType="1"/>
          </p:cNvSpPr>
          <p:nvPr/>
        </p:nvSpPr>
        <p:spPr bwMode="auto">
          <a:xfrm flipH="1" flipV="1">
            <a:off x="6248400" y="3124200"/>
            <a:ext cx="1524000" cy="533400"/>
          </a:xfrm>
          <a:prstGeom prst="line">
            <a:avLst/>
          </a:prstGeom>
          <a:noFill/>
          <a:ln w="9525">
            <a:solidFill>
              <a:srgbClr val="FF0000"/>
            </a:solidFill>
            <a:round/>
            <a:headEnd/>
            <a:tailEnd type="triangle" w="med" len="med"/>
          </a:ln>
        </p:spPr>
        <p:txBody>
          <a:bodyPr/>
          <a:lstStyle/>
          <a:p>
            <a:endParaRPr lang="en-US"/>
          </a:p>
        </p:txBody>
      </p:sp>
      <p:sp>
        <p:nvSpPr>
          <p:cNvPr id="24583" name="Text Box 9"/>
          <p:cNvSpPr txBox="1">
            <a:spLocks noChangeArrowheads="1"/>
          </p:cNvSpPr>
          <p:nvPr/>
        </p:nvSpPr>
        <p:spPr bwMode="auto">
          <a:xfrm>
            <a:off x="7239000" y="3352800"/>
            <a:ext cx="1676400" cy="862013"/>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Background displays as a 2D rendering which aids in selecting a suitable background, and for image alignment.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Averaging Rules</a:t>
            </a:r>
          </a:p>
        </p:txBody>
      </p:sp>
      <p:graphicFrame>
        <p:nvGraphicFramePr>
          <p:cNvPr id="8293" name="Group 101"/>
          <p:cNvGraphicFramePr>
            <a:graphicFrameLocks noGrp="1"/>
          </p:cNvGraphicFramePr>
          <p:nvPr>
            <p:ph idx="1"/>
          </p:nvPr>
        </p:nvGraphicFramePr>
        <p:xfrm>
          <a:off x="457200" y="1600200"/>
          <a:ext cx="7848600" cy="4525965"/>
        </p:xfrm>
        <a:graphic>
          <a:graphicData uri="http://schemas.openxmlformats.org/drawingml/2006/table">
            <a:tbl>
              <a:tblPr/>
              <a:tblGrid>
                <a:gridCol w="1287463"/>
                <a:gridCol w="1074737"/>
                <a:gridCol w="914400"/>
                <a:gridCol w="1066800"/>
                <a:gridCol w="3505200"/>
              </a:tblGrid>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Rule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Minimum Number of Images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Rolling High Count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Seconds Between Images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Method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Dust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Continuous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Fugitive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ODR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Total Average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26F380B6-5D32-4EBF-B2A7-C491EE253B59}" type="slidenum">
              <a:rPr lang="en-US"/>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Report</a:t>
            </a:r>
          </a:p>
        </p:txBody>
      </p:sp>
      <p:pic>
        <p:nvPicPr>
          <p:cNvPr id="26627" name="Picture 6"/>
          <p:cNvPicPr>
            <a:picLocks noGrp="1" noChangeAspect="1" noChangeArrowheads="1"/>
          </p:cNvPicPr>
          <p:nvPr>
            <p:ph sz="half" idx="1"/>
          </p:nvPr>
        </p:nvPicPr>
        <p:blipFill>
          <a:blip r:embed="rId2" cstate="print"/>
          <a:srcRect/>
          <a:stretch>
            <a:fillRect/>
          </a:stretch>
        </p:blipFill>
        <p:spPr>
          <a:xfrm>
            <a:off x="889000" y="1646238"/>
            <a:ext cx="3175000" cy="4525962"/>
          </a:xfrm>
        </p:spPr>
      </p:pic>
      <p:pic>
        <p:nvPicPr>
          <p:cNvPr id="26628" name="Picture 7"/>
          <p:cNvPicPr>
            <a:picLocks noGrp="1" noChangeAspect="1" noChangeArrowheads="1"/>
          </p:cNvPicPr>
          <p:nvPr>
            <p:ph sz="half" idx="2"/>
          </p:nvPr>
        </p:nvPicPr>
        <p:blipFill>
          <a:blip r:embed="rId3" cstate="print"/>
          <a:srcRect/>
          <a:stretch>
            <a:fillRect/>
          </a:stretch>
        </p:blipFill>
        <p:spPr>
          <a:xfrm>
            <a:off x="5764213" y="1646238"/>
            <a:ext cx="1806575" cy="4525962"/>
          </a:xfrm>
        </p:spPr>
      </p:pic>
      <p:sp>
        <p:nvSpPr>
          <p:cNvPr id="5" name="Slide Number Placeholder 4"/>
          <p:cNvSpPr>
            <a:spLocks noGrp="1"/>
          </p:cNvSpPr>
          <p:nvPr>
            <p:ph type="sldNum" sz="quarter" idx="12"/>
          </p:nvPr>
        </p:nvSpPr>
        <p:spPr/>
        <p:txBody>
          <a:bodyPr/>
          <a:lstStyle/>
          <a:p>
            <a:pPr>
              <a:defRPr/>
            </a:pPr>
            <a:fld id="{7773E727-FA48-4AA8-8B51-A4D1DFC2A232}"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Report</a:t>
            </a:r>
          </a:p>
        </p:txBody>
      </p:sp>
      <p:pic>
        <p:nvPicPr>
          <p:cNvPr id="27651" name="Picture 4"/>
          <p:cNvPicPr>
            <a:picLocks noGrp="1" noChangeAspect="1" noChangeArrowheads="1"/>
          </p:cNvPicPr>
          <p:nvPr>
            <p:ph sz="half" idx="1"/>
          </p:nvPr>
        </p:nvPicPr>
        <p:blipFill>
          <a:blip r:embed="rId2" cstate="print"/>
          <a:srcRect/>
          <a:stretch>
            <a:fillRect/>
          </a:stretch>
        </p:blipFill>
        <p:spPr>
          <a:xfrm>
            <a:off x="1219200" y="1676400"/>
            <a:ext cx="2362200" cy="4525963"/>
          </a:xfrm>
        </p:spPr>
      </p:pic>
      <p:pic>
        <p:nvPicPr>
          <p:cNvPr id="27652" name="Picture 5"/>
          <p:cNvPicPr>
            <a:picLocks noGrp="1" noChangeAspect="1" noChangeArrowheads="1"/>
          </p:cNvPicPr>
          <p:nvPr>
            <p:ph sz="half" idx="2"/>
          </p:nvPr>
        </p:nvPicPr>
        <p:blipFill>
          <a:blip r:embed="rId3" cstate="print"/>
          <a:srcRect/>
          <a:stretch>
            <a:fillRect/>
          </a:stretch>
        </p:blipFill>
        <p:spPr>
          <a:xfrm>
            <a:off x="5181600" y="1600200"/>
            <a:ext cx="2743200" cy="4525963"/>
          </a:xfrm>
        </p:spPr>
      </p:pic>
      <p:sp>
        <p:nvSpPr>
          <p:cNvPr id="5" name="Slide Number Placeholder 4"/>
          <p:cNvSpPr>
            <a:spLocks noGrp="1"/>
          </p:cNvSpPr>
          <p:nvPr>
            <p:ph type="sldNum" sz="quarter" idx="12"/>
          </p:nvPr>
        </p:nvSpPr>
        <p:spPr/>
        <p:txBody>
          <a:bodyPr/>
          <a:lstStyle/>
          <a:p>
            <a:pPr>
              <a:defRPr/>
            </a:pPr>
            <a:fld id="{92A6C3D5-AA2A-4F2B-B7C0-5EE8A3D361C8}"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Questions ?</a:t>
            </a:r>
            <a:endParaRPr lang="en-US" dirty="0">
              <a:solidFill>
                <a:schemeClr val="tx2">
                  <a:tint val="100000"/>
                  <a:shade val="90000"/>
                  <a:satMod val="250000"/>
                  <a:alpha val="100000"/>
                </a:schemeClr>
              </a:solidFill>
            </a:endParaRPr>
          </a:p>
        </p:txBody>
      </p:sp>
      <p:sp>
        <p:nvSpPr>
          <p:cNvPr id="5" name="Slide Number Placeholder 4"/>
          <p:cNvSpPr>
            <a:spLocks noGrp="1"/>
          </p:cNvSpPr>
          <p:nvPr>
            <p:ph type="sldNum" sz="quarter" idx="12"/>
          </p:nvPr>
        </p:nvSpPr>
        <p:spPr/>
        <p:txBody>
          <a:bodyPr/>
          <a:lstStyle/>
          <a:p>
            <a:pPr>
              <a:defRPr/>
            </a:pPr>
            <a:fld id="{EE85E500-71A7-4CDC-98D7-877F8746DE27}" type="slidenum">
              <a:rPr lang="en-US"/>
              <a:pPr>
                <a:defRPr/>
              </a:pPr>
              <a:t>19</a:t>
            </a:fld>
            <a:endParaRPr lang="en-US"/>
          </a:p>
        </p:txBody>
      </p:sp>
      <p:sp>
        <p:nvSpPr>
          <p:cNvPr id="28676" name="Rectangle 3"/>
          <p:cNvSpPr>
            <a:spLocks noChangeArrowheads="1"/>
          </p:cNvSpPr>
          <p:nvPr/>
        </p:nvSpPr>
        <p:spPr bwMode="auto">
          <a:xfrm>
            <a:off x="2286000" y="2551113"/>
            <a:ext cx="4572000" cy="1755775"/>
          </a:xfrm>
          <a:prstGeom prst="rect">
            <a:avLst/>
          </a:prstGeom>
          <a:noFill/>
          <a:ln w="9525">
            <a:noFill/>
            <a:miter lim="800000"/>
            <a:headEnd/>
            <a:tailEnd/>
          </a:ln>
        </p:spPr>
        <p:txBody>
          <a:bodyPr>
            <a:spAutoFit/>
          </a:bodyPr>
          <a:lstStyle/>
          <a:p>
            <a:pPr algn="ctr"/>
            <a:r>
              <a:rPr lang="en-US" b="1"/>
              <a:t>Digital Opacity Compliance System</a:t>
            </a:r>
          </a:p>
          <a:p>
            <a:pPr algn="ctr"/>
            <a:r>
              <a:rPr lang="en-US" b="1"/>
              <a:t>the Next Generation of Opacity Measurements</a:t>
            </a:r>
          </a:p>
          <a:p>
            <a:pPr algn="ctr"/>
            <a:r>
              <a:rPr lang="en-US" b="1" i="1"/>
              <a:t>Shawn Dolan</a:t>
            </a:r>
          </a:p>
          <a:p>
            <a:pPr algn="ctr"/>
            <a:r>
              <a:rPr lang="en-US" b="1" i="1"/>
              <a:t>888 872 3836</a:t>
            </a:r>
            <a:endParaRPr lang="en-US" b="1"/>
          </a:p>
          <a:p>
            <a:pPr algn="ctr"/>
            <a:r>
              <a:rPr lang="en-US" b="1"/>
              <a:t>Shawn.dolan@virtuallc.com</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Agenda</a:t>
            </a:r>
          </a:p>
        </p:txBody>
      </p:sp>
      <p:sp>
        <p:nvSpPr>
          <p:cNvPr id="5" name="Slide Number Placeholder 4"/>
          <p:cNvSpPr>
            <a:spLocks noGrp="1"/>
          </p:cNvSpPr>
          <p:nvPr>
            <p:ph type="sldNum" sz="quarter" idx="12"/>
          </p:nvPr>
        </p:nvSpPr>
        <p:spPr/>
        <p:txBody>
          <a:bodyPr/>
          <a:lstStyle/>
          <a:p>
            <a:pPr>
              <a:defRPr/>
            </a:pPr>
            <a:fld id="{3964453F-AAA0-4450-A01B-436ABB931D2E}" type="slidenum">
              <a:rPr lang="en-US"/>
              <a:pPr>
                <a:defRPr/>
              </a:pPr>
              <a:t>2</a:t>
            </a:fld>
            <a:endParaRPr lang="en-US" dirty="0"/>
          </a:p>
        </p:txBody>
      </p:sp>
      <p:sp>
        <p:nvSpPr>
          <p:cNvPr id="11268" name="TextBox 3"/>
          <p:cNvSpPr txBox="1">
            <a:spLocks noChangeArrowheads="1"/>
          </p:cNvSpPr>
          <p:nvPr/>
        </p:nvSpPr>
        <p:spPr bwMode="auto">
          <a:xfrm>
            <a:off x="838200" y="1676400"/>
            <a:ext cx="6858000" cy="923925"/>
          </a:xfrm>
          <a:prstGeom prst="rect">
            <a:avLst/>
          </a:prstGeom>
          <a:noFill/>
          <a:ln w="9525">
            <a:noFill/>
            <a:miter lim="800000"/>
            <a:headEnd/>
            <a:tailEnd/>
          </a:ln>
        </p:spPr>
        <p:txBody>
          <a:bodyPr>
            <a:spAutoFit/>
          </a:bodyPr>
          <a:lstStyle/>
          <a:p>
            <a:pPr>
              <a:buFont typeface="Arial" charset="0"/>
              <a:buChar char="•"/>
            </a:pPr>
            <a:r>
              <a:rPr lang="en-US"/>
              <a:t> ASTM D7520 Update </a:t>
            </a:r>
          </a:p>
          <a:p>
            <a:endParaRPr lang="en-US"/>
          </a:p>
          <a:p>
            <a:pPr>
              <a:buFont typeface="Arial" charset="0"/>
              <a:buChar char="•"/>
            </a:pPr>
            <a:r>
              <a:rPr lang="en-US"/>
              <a:t> DOCSII Walk Through and 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ASTM D7520 </a:t>
            </a:r>
            <a:r>
              <a:rPr lang="en-US" dirty="0" err="1" smtClean="0"/>
              <a:t>vs</a:t>
            </a:r>
            <a:r>
              <a:rPr lang="en-US" dirty="0" smtClean="0"/>
              <a:t> Method 9</a:t>
            </a:r>
            <a:endParaRPr lang="en-US" dirty="0"/>
          </a:p>
        </p:txBody>
      </p:sp>
      <p:sp>
        <p:nvSpPr>
          <p:cNvPr id="6" name="Text Placeholder 5"/>
          <p:cNvSpPr>
            <a:spLocks noGrp="1"/>
          </p:cNvSpPr>
          <p:nvPr>
            <p:ph type="body" idx="1"/>
          </p:nvPr>
        </p:nvSpPr>
        <p:spPr>
          <a:xfrm>
            <a:off x="457200" y="1295400"/>
            <a:ext cx="4040188" cy="639763"/>
          </a:xfrm>
        </p:spPr>
        <p:txBody>
          <a:bodyPr/>
          <a:lstStyle/>
          <a:p>
            <a:pPr eaLnBrk="1" hangingPunct="1">
              <a:defRPr/>
            </a:pPr>
            <a:r>
              <a:rPr lang="en-US" dirty="0" smtClean="0"/>
              <a:t>ASTM D7520-09</a:t>
            </a:r>
            <a:endParaRPr lang="en-US" dirty="0"/>
          </a:p>
        </p:txBody>
      </p:sp>
      <p:sp>
        <p:nvSpPr>
          <p:cNvPr id="8" name="Text Placeholder 7"/>
          <p:cNvSpPr>
            <a:spLocks noGrp="1"/>
          </p:cNvSpPr>
          <p:nvPr>
            <p:ph type="body" sz="half" idx="3"/>
          </p:nvPr>
        </p:nvSpPr>
        <p:spPr>
          <a:xfrm>
            <a:off x="4645025" y="1295400"/>
            <a:ext cx="4041775" cy="639763"/>
          </a:xfrm>
        </p:spPr>
        <p:txBody>
          <a:bodyPr/>
          <a:lstStyle/>
          <a:p>
            <a:pPr eaLnBrk="1" hangingPunct="1">
              <a:defRPr/>
            </a:pPr>
            <a:r>
              <a:rPr lang="en-US" dirty="0" smtClean="0"/>
              <a:t>EPA  Method 9</a:t>
            </a:r>
            <a:endParaRPr lang="en-US" dirty="0"/>
          </a:p>
        </p:txBody>
      </p:sp>
      <p:sp>
        <p:nvSpPr>
          <p:cNvPr id="12293" name="Content Placeholder 6"/>
          <p:cNvSpPr>
            <a:spLocks noGrp="1"/>
          </p:cNvSpPr>
          <p:nvPr>
            <p:ph sz="quarter" idx="2"/>
          </p:nvPr>
        </p:nvSpPr>
        <p:spPr>
          <a:xfrm>
            <a:off x="457200" y="2209800"/>
            <a:ext cx="4040188" cy="3941763"/>
          </a:xfrm>
        </p:spPr>
        <p:txBody>
          <a:bodyPr/>
          <a:lstStyle/>
          <a:p>
            <a:pPr eaLnBrk="1" hangingPunct="1"/>
            <a:r>
              <a:rPr lang="en-US" smtClean="0"/>
              <a:t>Device (Camera, Computer, Software) 300 reading  (6 runs) certification</a:t>
            </a:r>
          </a:p>
          <a:p>
            <a:pPr eaLnBrk="1" hangingPunct="1"/>
            <a:r>
              <a:rPr lang="en-US" smtClean="0"/>
              <a:t>Operator Training </a:t>
            </a:r>
          </a:p>
          <a:p>
            <a:pPr lvl="1" eaLnBrk="1" hangingPunct="1"/>
            <a:r>
              <a:rPr lang="en-US" smtClean="0"/>
              <a:t>8 hour course</a:t>
            </a:r>
          </a:p>
          <a:p>
            <a:pPr lvl="1" eaLnBrk="1" hangingPunct="1"/>
            <a:r>
              <a:rPr lang="en-US" smtClean="0"/>
              <a:t>50 plume certification</a:t>
            </a:r>
          </a:p>
          <a:p>
            <a:pPr lvl="1" eaLnBrk="1" hangingPunct="1"/>
            <a:r>
              <a:rPr lang="en-US" smtClean="0"/>
              <a:t>+/- 7.5% overall and 15%</a:t>
            </a:r>
          </a:p>
          <a:p>
            <a:pPr eaLnBrk="1" hangingPunct="1"/>
            <a:r>
              <a:rPr lang="en-US" smtClean="0"/>
              <a:t>Certification Duration 3.5 yrs</a:t>
            </a:r>
          </a:p>
          <a:p>
            <a:pPr eaLnBrk="1" hangingPunct="1"/>
            <a:r>
              <a:rPr lang="en-US" smtClean="0"/>
              <a:t>Operational Conditions</a:t>
            </a:r>
          </a:p>
          <a:p>
            <a:pPr lvl="1" eaLnBrk="1" hangingPunct="1"/>
            <a:r>
              <a:rPr lang="en-US" smtClean="0"/>
              <a:t>Unlimited backgrounds</a:t>
            </a:r>
          </a:p>
          <a:p>
            <a:pPr lvl="1" eaLnBrk="1" hangingPunct="1"/>
            <a:r>
              <a:rPr lang="en-US" smtClean="0"/>
              <a:t>Unlimited weather conditions</a:t>
            </a:r>
          </a:p>
          <a:p>
            <a:pPr eaLnBrk="1" hangingPunct="1"/>
            <a:endParaRPr lang="en-US" smtClean="0"/>
          </a:p>
          <a:p>
            <a:pPr eaLnBrk="1" hangingPunct="1">
              <a:buFont typeface="Wingdings 2" pitchFamily="18" charset="2"/>
              <a:buNone/>
            </a:pPr>
            <a:endParaRPr lang="en-US" smtClean="0"/>
          </a:p>
        </p:txBody>
      </p:sp>
      <p:sp>
        <p:nvSpPr>
          <p:cNvPr id="12294" name="Content Placeholder 8"/>
          <p:cNvSpPr>
            <a:spLocks noGrp="1"/>
          </p:cNvSpPr>
          <p:nvPr>
            <p:ph sz="quarter" idx="4"/>
          </p:nvPr>
        </p:nvSpPr>
        <p:spPr>
          <a:xfrm>
            <a:off x="4645025" y="2209800"/>
            <a:ext cx="4041775" cy="3941763"/>
          </a:xfrm>
        </p:spPr>
        <p:txBody>
          <a:bodyPr/>
          <a:lstStyle/>
          <a:p>
            <a:pPr eaLnBrk="1" hangingPunct="1"/>
            <a:r>
              <a:rPr lang="en-US" smtClean="0"/>
              <a:t>Person only devices not applicable</a:t>
            </a:r>
          </a:p>
          <a:p>
            <a:pPr eaLnBrk="1" hangingPunct="1"/>
            <a:r>
              <a:rPr lang="en-US" smtClean="0"/>
              <a:t>Operations</a:t>
            </a:r>
          </a:p>
          <a:p>
            <a:pPr lvl="1" eaLnBrk="1" hangingPunct="1"/>
            <a:r>
              <a:rPr lang="en-US" smtClean="0"/>
              <a:t>8 hour course</a:t>
            </a:r>
          </a:p>
          <a:p>
            <a:pPr lvl="1" eaLnBrk="1" hangingPunct="1"/>
            <a:r>
              <a:rPr lang="en-US" smtClean="0"/>
              <a:t>50 plume certification</a:t>
            </a:r>
          </a:p>
          <a:p>
            <a:pPr lvl="1" eaLnBrk="1" hangingPunct="1"/>
            <a:r>
              <a:rPr lang="en-US" smtClean="0"/>
              <a:t>+/- 7.5% overall and 15%</a:t>
            </a:r>
          </a:p>
          <a:p>
            <a:pPr eaLnBrk="1" hangingPunct="1"/>
            <a:r>
              <a:rPr lang="en-US" smtClean="0"/>
              <a:t>Certification Duration 6mo</a:t>
            </a:r>
          </a:p>
          <a:p>
            <a:pPr eaLnBrk="1" hangingPunct="1"/>
            <a:r>
              <a:rPr lang="en-US" smtClean="0"/>
              <a:t>Operational Conditions</a:t>
            </a:r>
          </a:p>
          <a:p>
            <a:pPr lvl="1" eaLnBrk="1" hangingPunct="1"/>
            <a:r>
              <a:rPr lang="en-US" smtClean="0"/>
              <a:t>Unlimited backgrounds</a:t>
            </a:r>
          </a:p>
          <a:p>
            <a:pPr lvl="1" eaLnBrk="1" hangingPunct="1"/>
            <a:r>
              <a:rPr lang="en-US" smtClean="0"/>
              <a:t>Unlimited weather conditions</a:t>
            </a:r>
          </a:p>
        </p:txBody>
      </p:sp>
      <p:sp>
        <p:nvSpPr>
          <p:cNvPr id="4" name="Slide Number Placeholder 3"/>
          <p:cNvSpPr>
            <a:spLocks noGrp="1"/>
          </p:cNvSpPr>
          <p:nvPr>
            <p:ph type="sldNum" sz="quarter" idx="12"/>
          </p:nvPr>
        </p:nvSpPr>
        <p:spPr/>
        <p:txBody>
          <a:bodyPr/>
          <a:lstStyle/>
          <a:p>
            <a:pPr>
              <a:defRPr/>
            </a:pPr>
            <a:fld id="{FA856B75-6F02-4CC8-9760-156FBB6601C0}" type="slidenum">
              <a:rPr lang="en-US" smtClean="0"/>
              <a:pPr>
                <a:defRPr/>
              </a:pPr>
              <a:t>3</a:t>
            </a:fld>
            <a:endParaRPr lang="en-US" dirty="0"/>
          </a:p>
        </p:txBody>
      </p:sp>
      <p:sp>
        <p:nvSpPr>
          <p:cNvPr id="12296" name="TextBox 9"/>
          <p:cNvSpPr txBox="1">
            <a:spLocks noChangeArrowheads="1"/>
          </p:cNvSpPr>
          <p:nvPr/>
        </p:nvSpPr>
        <p:spPr bwMode="auto">
          <a:xfrm>
            <a:off x="1752600" y="6335713"/>
            <a:ext cx="5942013" cy="369887"/>
          </a:xfrm>
          <a:prstGeom prst="rect">
            <a:avLst/>
          </a:prstGeom>
          <a:noFill/>
          <a:ln w="9525">
            <a:noFill/>
            <a:miter lim="800000"/>
            <a:headEnd/>
            <a:tailEnd/>
          </a:ln>
        </p:spPr>
        <p:txBody>
          <a:bodyPr wrap="none">
            <a:spAutoFit/>
          </a:bodyPr>
          <a:lstStyle/>
          <a:p>
            <a:r>
              <a:rPr lang="en-US"/>
              <a:t>Standards are essentially the same performance criteria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ASTM D7520 Update</a:t>
            </a:r>
          </a:p>
        </p:txBody>
      </p:sp>
      <p:sp>
        <p:nvSpPr>
          <p:cNvPr id="7" name="Slide Number Placeholder 6"/>
          <p:cNvSpPr>
            <a:spLocks noGrp="1"/>
          </p:cNvSpPr>
          <p:nvPr>
            <p:ph type="sldNum" sz="quarter" idx="12"/>
          </p:nvPr>
        </p:nvSpPr>
        <p:spPr/>
        <p:txBody>
          <a:bodyPr/>
          <a:lstStyle/>
          <a:p>
            <a:pPr>
              <a:defRPr/>
            </a:pPr>
            <a:fld id="{ADA180FB-799B-4BD3-8AB5-46096CD2B21D}" type="slidenum">
              <a:rPr lang="en-US"/>
              <a:pPr>
                <a:defRPr/>
              </a:pPr>
              <a:t>4</a:t>
            </a:fld>
            <a:endParaRPr lang="en-US" dirty="0"/>
          </a:p>
        </p:txBody>
      </p:sp>
      <p:sp>
        <p:nvSpPr>
          <p:cNvPr id="13316" name="TextBox 3"/>
          <p:cNvSpPr txBox="1">
            <a:spLocks noChangeArrowheads="1"/>
          </p:cNvSpPr>
          <p:nvPr/>
        </p:nvSpPr>
        <p:spPr bwMode="auto">
          <a:xfrm>
            <a:off x="609600" y="1676400"/>
            <a:ext cx="8153400" cy="3416300"/>
          </a:xfrm>
          <a:prstGeom prst="rect">
            <a:avLst/>
          </a:prstGeom>
          <a:noFill/>
          <a:ln w="9525">
            <a:noFill/>
            <a:miter lim="800000"/>
            <a:headEnd/>
            <a:tailEnd/>
          </a:ln>
        </p:spPr>
        <p:txBody>
          <a:bodyPr>
            <a:spAutoFit/>
          </a:bodyPr>
          <a:lstStyle/>
          <a:p>
            <a:pPr>
              <a:buFont typeface="Arial" charset="0"/>
              <a:buChar char="•"/>
            </a:pPr>
            <a:r>
              <a:rPr lang="en-US" sz="2400"/>
              <a:t> Work Group for Standard Maintenance (Shawn Dolan, Chairman)</a:t>
            </a:r>
          </a:p>
          <a:p>
            <a:pPr>
              <a:buFont typeface="Arial" charset="0"/>
              <a:buChar char="•"/>
            </a:pPr>
            <a:r>
              <a:rPr lang="en-US" sz="2400"/>
              <a:t> Proposed a change to the released version in support of Bias section Update </a:t>
            </a:r>
          </a:p>
          <a:p>
            <a:r>
              <a:rPr lang="en-US" sz="2400"/>
              <a:t>  </a:t>
            </a:r>
          </a:p>
          <a:p>
            <a:pPr>
              <a:buFont typeface="Arial" charset="0"/>
              <a:buChar char="•"/>
            </a:pPr>
            <a:r>
              <a:rPr lang="en-US" sz="2400"/>
              <a:t> Will be proposing additional modifications in the upcoming meeting (April, 2011)</a:t>
            </a:r>
          </a:p>
          <a:p>
            <a:pPr lvl="1">
              <a:buFont typeface="Arial" charset="0"/>
              <a:buChar char="•"/>
            </a:pPr>
            <a:r>
              <a:rPr lang="en-US" sz="2400"/>
              <a:t>RGB Qualification Testing</a:t>
            </a:r>
          </a:p>
          <a:p>
            <a:pPr lvl="1">
              <a:buFont typeface="Arial" charset="0"/>
              <a:buChar char="•"/>
            </a:pPr>
            <a:r>
              <a:rPr lang="en-US" sz="2400"/>
              <a:t>Certification testing background variation</a:t>
            </a:r>
          </a:p>
        </p:txBody>
      </p:sp>
      <p:sp>
        <p:nvSpPr>
          <p:cNvPr id="13317" name="TextBox 5"/>
          <p:cNvSpPr txBox="1">
            <a:spLocks noChangeArrowheads="1"/>
          </p:cNvSpPr>
          <p:nvPr/>
        </p:nvSpPr>
        <p:spPr bwMode="auto">
          <a:xfrm>
            <a:off x="1143000" y="6019800"/>
            <a:ext cx="6365875" cy="369888"/>
          </a:xfrm>
          <a:prstGeom prst="rect">
            <a:avLst/>
          </a:prstGeom>
          <a:noFill/>
          <a:ln w="9525">
            <a:noFill/>
            <a:miter lim="800000"/>
            <a:headEnd/>
            <a:tailEnd/>
          </a:ln>
        </p:spPr>
        <p:txBody>
          <a:bodyPr wrap="none">
            <a:spAutoFit/>
          </a:bodyPr>
          <a:lstStyle/>
          <a:p>
            <a:r>
              <a:rPr lang="en-US" i="1"/>
              <a:t>ASTM D7520  is constructed with forensic credibility in mind!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DOCSII Update</a:t>
            </a:r>
          </a:p>
        </p:txBody>
      </p:sp>
      <p:sp>
        <p:nvSpPr>
          <p:cNvPr id="6" name="Slide Number Placeholder 5"/>
          <p:cNvSpPr>
            <a:spLocks noGrp="1"/>
          </p:cNvSpPr>
          <p:nvPr>
            <p:ph type="sldNum" sz="quarter" idx="12"/>
          </p:nvPr>
        </p:nvSpPr>
        <p:spPr/>
        <p:txBody>
          <a:bodyPr/>
          <a:lstStyle/>
          <a:p>
            <a:pPr>
              <a:defRPr/>
            </a:pPr>
            <a:fld id="{74CFB394-84D9-4B8D-A21E-0643FB3CFC9B}" type="slidenum">
              <a:rPr lang="en-US"/>
              <a:pPr>
                <a:defRPr/>
              </a:pPr>
              <a:t>5</a:t>
            </a:fld>
            <a:endParaRPr lang="en-US" dirty="0"/>
          </a:p>
        </p:txBody>
      </p:sp>
      <p:sp>
        <p:nvSpPr>
          <p:cNvPr id="14340" name="TextBox 3"/>
          <p:cNvSpPr txBox="1">
            <a:spLocks noChangeArrowheads="1"/>
          </p:cNvSpPr>
          <p:nvPr/>
        </p:nvSpPr>
        <p:spPr bwMode="auto">
          <a:xfrm>
            <a:off x="762000" y="1468438"/>
            <a:ext cx="7239000" cy="4246562"/>
          </a:xfrm>
          <a:prstGeom prst="rect">
            <a:avLst/>
          </a:prstGeom>
          <a:noFill/>
          <a:ln w="9525">
            <a:noFill/>
            <a:miter lim="800000"/>
            <a:headEnd/>
            <a:tailEnd/>
          </a:ln>
        </p:spPr>
        <p:txBody>
          <a:bodyPr>
            <a:spAutoFit/>
          </a:bodyPr>
          <a:lstStyle/>
          <a:p>
            <a:r>
              <a:rPr lang="en-US" b="1"/>
              <a:t>DOCSII Certified According to D7520</a:t>
            </a:r>
          </a:p>
          <a:p>
            <a:pPr lvl="1">
              <a:buFont typeface="Arial" charset="0"/>
              <a:buChar char="•"/>
            </a:pPr>
            <a:r>
              <a:rPr lang="en-US"/>
              <a:t> Camera Model - Canon Powershot G11 (6 runs, 300 images, </a:t>
            </a:r>
          </a:p>
          <a:p>
            <a:pPr lvl="1"/>
            <a:r>
              <a:rPr lang="en-US"/>
              <a:t>  Double Blind process, all attempts tracked)</a:t>
            </a:r>
          </a:p>
          <a:p>
            <a:pPr lvl="1">
              <a:buFont typeface="Arial" charset="0"/>
              <a:buChar char="•"/>
            </a:pPr>
            <a:r>
              <a:rPr lang="en-US"/>
              <a:t> Analysis Module - DOCSII Versioned Analysis Module</a:t>
            </a:r>
          </a:p>
          <a:p>
            <a:pPr lvl="1">
              <a:buFont typeface="Arial" charset="0"/>
              <a:buChar char="•"/>
            </a:pPr>
            <a:r>
              <a:rPr lang="en-US"/>
              <a:t> Reporting Module - DOCSII Versioned Reporting Module</a:t>
            </a:r>
          </a:p>
          <a:p>
            <a:pPr lvl="1">
              <a:buFont typeface="Arial" charset="0"/>
              <a:buChar char="•"/>
            </a:pPr>
            <a:r>
              <a:rPr lang="en-US"/>
              <a:t> Self Test on-board to ensure changes in hardware or OS do not  </a:t>
            </a:r>
          </a:p>
          <a:p>
            <a:pPr lvl="1"/>
            <a:r>
              <a:rPr lang="en-US"/>
              <a:t>  impact configured modules.</a:t>
            </a:r>
          </a:p>
          <a:p>
            <a:endParaRPr lang="en-US"/>
          </a:p>
          <a:p>
            <a:r>
              <a:rPr lang="en-US" b="1"/>
              <a:t>DOCSII sold into multiple (nuisance) Environments</a:t>
            </a:r>
          </a:p>
          <a:p>
            <a:endParaRPr lang="en-US" b="1"/>
          </a:p>
          <a:p>
            <a:r>
              <a:rPr lang="en-US" b="1"/>
              <a:t>Hill Air Force Base approved by the EPA for site use of DOCSII as equivalent alternative to Method 9 for all visible emissions.</a:t>
            </a:r>
          </a:p>
          <a:p>
            <a:endParaRPr lang="en-US" b="1"/>
          </a:p>
          <a:p>
            <a:r>
              <a:rPr lang="en-US" b="1"/>
              <a:t>EPA had limited hands-on with DOCSII, and is working the adoption of ASTM D7520, with broad applicability</a:t>
            </a:r>
          </a:p>
        </p:txBody>
      </p:sp>
      <p:sp>
        <p:nvSpPr>
          <p:cNvPr id="14341" name="TextBox 4"/>
          <p:cNvSpPr txBox="1">
            <a:spLocks noChangeArrowheads="1"/>
          </p:cNvSpPr>
          <p:nvPr/>
        </p:nvSpPr>
        <p:spPr bwMode="auto">
          <a:xfrm>
            <a:off x="685800" y="6019800"/>
            <a:ext cx="7648575" cy="369888"/>
          </a:xfrm>
          <a:prstGeom prst="rect">
            <a:avLst/>
          </a:prstGeom>
          <a:noFill/>
          <a:ln w="9525">
            <a:noFill/>
            <a:miter lim="800000"/>
            <a:headEnd/>
            <a:tailEnd/>
          </a:ln>
        </p:spPr>
        <p:txBody>
          <a:bodyPr wrap="none">
            <a:spAutoFit/>
          </a:bodyPr>
          <a:lstStyle/>
          <a:p>
            <a:r>
              <a:rPr lang="en-US" i="1"/>
              <a:t>With Pre-certified camera and software…One run and DONE is the Goal!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DOCSII Walkthrough</a:t>
            </a:r>
          </a:p>
        </p:txBody>
      </p:sp>
      <p:sp>
        <p:nvSpPr>
          <p:cNvPr id="4" name="Slide Number Placeholder 3"/>
          <p:cNvSpPr>
            <a:spLocks noGrp="1"/>
          </p:cNvSpPr>
          <p:nvPr>
            <p:ph type="sldNum" sz="quarter" idx="12"/>
          </p:nvPr>
        </p:nvSpPr>
        <p:spPr/>
        <p:txBody>
          <a:bodyPr/>
          <a:lstStyle/>
          <a:p>
            <a:pPr>
              <a:defRPr/>
            </a:pPr>
            <a:fld id="{AF5FB9AB-6B0F-4712-BDE2-57BEFCF09F1D}" type="slidenum">
              <a:rPr lang="en-US"/>
              <a:pPr>
                <a:defRPr/>
              </a:pPr>
              <a:t>6</a:t>
            </a:fld>
            <a:endParaRPr lang="en-US" dirty="0"/>
          </a:p>
        </p:txBody>
      </p:sp>
      <p:pic>
        <p:nvPicPr>
          <p:cNvPr id="15364" name="Picture 8"/>
          <p:cNvPicPr>
            <a:picLocks noChangeAspect="1" noChangeArrowheads="1"/>
          </p:cNvPicPr>
          <p:nvPr/>
        </p:nvPicPr>
        <p:blipFill>
          <a:blip r:embed="rId3" cstate="print"/>
          <a:srcRect l="3751" t="9375" r="3751" b="17969"/>
          <a:stretch>
            <a:fillRect/>
          </a:stretch>
        </p:blipFill>
        <p:spPr bwMode="auto">
          <a:xfrm>
            <a:off x="990600" y="1447800"/>
            <a:ext cx="7397750" cy="464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Properties</a:t>
            </a:r>
          </a:p>
        </p:txBody>
      </p:sp>
      <p:sp>
        <p:nvSpPr>
          <p:cNvPr id="13" name="Slide Number Placeholder 12"/>
          <p:cNvSpPr>
            <a:spLocks noGrp="1"/>
          </p:cNvSpPr>
          <p:nvPr>
            <p:ph type="sldNum" sz="quarter" idx="12"/>
          </p:nvPr>
        </p:nvSpPr>
        <p:spPr/>
        <p:txBody>
          <a:bodyPr/>
          <a:lstStyle/>
          <a:p>
            <a:pPr>
              <a:defRPr/>
            </a:pPr>
            <a:fld id="{8168EF70-1850-4C21-81BB-C98491D70E11}" type="slidenum">
              <a:rPr lang="en-US"/>
              <a:pPr>
                <a:defRPr/>
              </a:pPr>
              <a:t>7</a:t>
            </a:fld>
            <a:endParaRPr lang="en-US" dirty="0"/>
          </a:p>
        </p:txBody>
      </p:sp>
      <p:grpSp>
        <p:nvGrpSpPr>
          <p:cNvPr id="16388" name="Group 13"/>
          <p:cNvGrpSpPr>
            <a:grpSpLocks/>
          </p:cNvGrpSpPr>
          <p:nvPr/>
        </p:nvGrpSpPr>
        <p:grpSpPr bwMode="auto">
          <a:xfrm>
            <a:off x="685800" y="1404938"/>
            <a:ext cx="7924800" cy="5072062"/>
            <a:chOff x="685800" y="1295400"/>
            <a:chExt cx="7924800" cy="5072063"/>
          </a:xfrm>
        </p:grpSpPr>
        <p:pic>
          <p:nvPicPr>
            <p:cNvPr id="16389" name="Picture 15"/>
            <p:cNvPicPr>
              <a:picLocks noChangeAspect="1" noChangeArrowheads="1"/>
            </p:cNvPicPr>
            <p:nvPr/>
          </p:nvPicPr>
          <p:blipFill>
            <a:blip r:embed="rId3" cstate="print"/>
            <a:srcRect l="5000" t="7031" r="1250" b="17969"/>
            <a:stretch>
              <a:fillRect/>
            </a:stretch>
          </p:blipFill>
          <p:spPr bwMode="auto">
            <a:xfrm>
              <a:off x="685800" y="1295400"/>
              <a:ext cx="7924800" cy="5072063"/>
            </a:xfrm>
            <a:prstGeom prst="rect">
              <a:avLst/>
            </a:prstGeom>
            <a:noFill/>
            <a:ln w="9525">
              <a:noFill/>
              <a:miter lim="800000"/>
              <a:headEnd/>
              <a:tailEnd/>
            </a:ln>
          </p:spPr>
        </p:pic>
        <p:sp>
          <p:nvSpPr>
            <p:cNvPr id="16390" name="Line 14"/>
            <p:cNvSpPr>
              <a:spLocks noChangeShapeType="1"/>
            </p:cNvSpPr>
            <p:nvPr/>
          </p:nvSpPr>
          <p:spPr bwMode="auto">
            <a:xfrm flipH="1" flipV="1">
              <a:off x="4495800" y="3810000"/>
              <a:ext cx="457200" cy="228600"/>
            </a:xfrm>
            <a:prstGeom prst="line">
              <a:avLst/>
            </a:prstGeom>
            <a:noFill/>
            <a:ln w="9525">
              <a:solidFill>
                <a:srgbClr val="FF0000"/>
              </a:solidFill>
              <a:round/>
              <a:headEnd/>
              <a:tailEnd type="triangle" w="med" len="med"/>
            </a:ln>
          </p:spPr>
          <p:txBody>
            <a:bodyPr/>
            <a:lstStyle/>
            <a:p>
              <a:endParaRPr lang="en-US"/>
            </a:p>
          </p:txBody>
        </p:sp>
        <p:sp>
          <p:nvSpPr>
            <p:cNvPr id="16391" name="Text Box 10"/>
            <p:cNvSpPr txBox="1">
              <a:spLocks noChangeArrowheads="1"/>
            </p:cNvSpPr>
            <p:nvPr/>
          </p:nvSpPr>
          <p:spPr bwMode="auto">
            <a:xfrm>
              <a:off x="4953000" y="3886200"/>
              <a:ext cx="1905000" cy="554038"/>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A link is provided to Mapquest for driving directions as applicable.</a:t>
              </a:r>
            </a:p>
          </p:txBody>
        </p:sp>
        <p:sp>
          <p:nvSpPr>
            <p:cNvPr id="16392" name="Text Box 9"/>
            <p:cNvSpPr txBox="1">
              <a:spLocks noChangeArrowheads="1"/>
            </p:cNvSpPr>
            <p:nvPr/>
          </p:nvSpPr>
          <p:spPr bwMode="auto">
            <a:xfrm>
              <a:off x="6553200" y="1828800"/>
              <a:ext cx="19050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Dates/Times are filled in from images</a:t>
              </a:r>
            </a:p>
          </p:txBody>
        </p:sp>
        <p:sp>
          <p:nvSpPr>
            <p:cNvPr id="16393" name="Line 12"/>
            <p:cNvSpPr>
              <a:spLocks noChangeShapeType="1"/>
            </p:cNvSpPr>
            <p:nvPr/>
          </p:nvSpPr>
          <p:spPr bwMode="auto">
            <a:xfrm flipH="1">
              <a:off x="2438400" y="1905000"/>
              <a:ext cx="4114800" cy="304800"/>
            </a:xfrm>
            <a:prstGeom prst="line">
              <a:avLst/>
            </a:prstGeom>
            <a:noFill/>
            <a:ln w="9525">
              <a:solidFill>
                <a:srgbClr val="FF0000"/>
              </a:solidFill>
              <a:round/>
              <a:headEnd/>
              <a:tailEnd type="triangle" w="med" len="med"/>
            </a:ln>
          </p:spPr>
          <p:txBody>
            <a:bodyPr/>
            <a:lstStyle/>
            <a:p>
              <a:endParaRPr lang="en-US"/>
            </a:p>
          </p:txBody>
        </p:sp>
        <p:sp>
          <p:nvSpPr>
            <p:cNvPr id="16394" name="Text Box 9"/>
            <p:cNvSpPr txBox="1">
              <a:spLocks noChangeArrowheads="1"/>
            </p:cNvSpPr>
            <p:nvPr/>
          </p:nvSpPr>
          <p:spPr bwMode="auto">
            <a:xfrm>
              <a:off x="6934200" y="2514600"/>
              <a:ext cx="15240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Required Fields are identified with *</a:t>
              </a:r>
            </a:p>
          </p:txBody>
        </p:sp>
        <p:sp>
          <p:nvSpPr>
            <p:cNvPr id="16395" name="Line 14"/>
            <p:cNvSpPr>
              <a:spLocks noChangeShapeType="1"/>
            </p:cNvSpPr>
            <p:nvPr/>
          </p:nvSpPr>
          <p:spPr bwMode="auto">
            <a:xfrm flipH="1" flipV="1">
              <a:off x="6781800" y="2590800"/>
              <a:ext cx="152400" cy="152400"/>
            </a:xfrm>
            <a:prstGeom prst="line">
              <a:avLst/>
            </a:prstGeom>
            <a:noFill/>
            <a:ln w="9525">
              <a:solidFill>
                <a:srgbClr val="FF0000"/>
              </a:solidFill>
              <a:round/>
              <a:headEnd/>
              <a:tailEnd type="triangle" w="med" len="med"/>
            </a:ln>
          </p:spPr>
          <p:txBody>
            <a:bodyPr/>
            <a:lstStyle/>
            <a:p>
              <a:endParaRPr lang="en-US"/>
            </a:p>
          </p:txBody>
        </p:sp>
        <p:sp>
          <p:nvSpPr>
            <p:cNvPr id="16396" name="Text Box 9"/>
            <p:cNvSpPr txBox="1">
              <a:spLocks noChangeArrowheads="1"/>
            </p:cNvSpPr>
            <p:nvPr/>
          </p:nvSpPr>
          <p:spPr bwMode="auto">
            <a:xfrm>
              <a:off x="6934200" y="3276600"/>
              <a:ext cx="15240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Observer and Analyst two traceable functions</a:t>
              </a:r>
            </a:p>
          </p:txBody>
        </p:sp>
        <p:sp>
          <p:nvSpPr>
            <p:cNvPr id="16397" name="Line 14"/>
            <p:cNvSpPr>
              <a:spLocks noChangeShapeType="1"/>
            </p:cNvSpPr>
            <p:nvPr/>
          </p:nvSpPr>
          <p:spPr bwMode="auto">
            <a:xfrm flipH="1" flipV="1">
              <a:off x="4191000" y="2514600"/>
              <a:ext cx="2743200" cy="838200"/>
            </a:xfrm>
            <a:prstGeom prst="line">
              <a:avLst/>
            </a:prstGeom>
            <a:noFill/>
            <a:ln w="9525">
              <a:solidFill>
                <a:srgbClr val="FF0000"/>
              </a:solidFill>
              <a:round/>
              <a:headEnd/>
              <a:tailEnd type="triangle" w="med" len="med"/>
            </a:ln>
          </p:spPr>
          <p:txBody>
            <a:bodyPr/>
            <a:lstStyle/>
            <a:p>
              <a:endParaRPr lang="en-US"/>
            </a:p>
          </p:txBody>
        </p:sp>
        <p:sp>
          <p:nvSpPr>
            <p:cNvPr id="16398" name="Line 14"/>
            <p:cNvSpPr>
              <a:spLocks noChangeShapeType="1"/>
            </p:cNvSpPr>
            <p:nvPr/>
          </p:nvSpPr>
          <p:spPr bwMode="auto">
            <a:xfrm flipH="1" flipV="1">
              <a:off x="1295400" y="2514600"/>
              <a:ext cx="5638800" cy="838200"/>
            </a:xfrm>
            <a:prstGeom prst="line">
              <a:avLst/>
            </a:prstGeom>
            <a:noFill/>
            <a:ln w="9525">
              <a:solidFill>
                <a:srgbClr val="FF0000"/>
              </a:solidFill>
              <a:round/>
              <a:headEnd/>
              <a:tailEnd type="triangle" w="med" len="med"/>
            </a:ln>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Source</a:t>
            </a:r>
          </a:p>
        </p:txBody>
      </p:sp>
      <p:sp>
        <p:nvSpPr>
          <p:cNvPr id="8" name="Slide Number Placeholder 7"/>
          <p:cNvSpPr>
            <a:spLocks noGrp="1"/>
          </p:cNvSpPr>
          <p:nvPr>
            <p:ph type="sldNum" sz="quarter" idx="12"/>
          </p:nvPr>
        </p:nvSpPr>
        <p:spPr/>
        <p:txBody>
          <a:bodyPr/>
          <a:lstStyle/>
          <a:p>
            <a:pPr>
              <a:defRPr/>
            </a:pPr>
            <a:fld id="{79A872FF-F52F-4A3C-A6DE-DADEFB5DF82A}" type="slidenum">
              <a:rPr lang="en-US"/>
              <a:pPr>
                <a:defRPr/>
              </a:pPr>
              <a:t>8</a:t>
            </a:fld>
            <a:endParaRPr lang="en-US" dirty="0"/>
          </a:p>
        </p:txBody>
      </p:sp>
      <p:pic>
        <p:nvPicPr>
          <p:cNvPr id="17412" name="Picture 6"/>
          <p:cNvPicPr>
            <a:picLocks noChangeAspect="1" noChangeArrowheads="1"/>
          </p:cNvPicPr>
          <p:nvPr/>
        </p:nvPicPr>
        <p:blipFill>
          <a:blip r:embed="rId3" cstate="print"/>
          <a:srcRect l="3409" t="7101" r="3409" b="17615"/>
          <a:stretch>
            <a:fillRect/>
          </a:stretch>
        </p:blipFill>
        <p:spPr bwMode="auto">
          <a:xfrm>
            <a:off x="838200" y="1371600"/>
            <a:ext cx="7427913" cy="4800600"/>
          </a:xfrm>
          <a:prstGeom prst="rect">
            <a:avLst/>
          </a:prstGeom>
          <a:noFill/>
          <a:ln w="9525">
            <a:noFill/>
            <a:miter lim="800000"/>
            <a:headEnd/>
            <a:tailEnd/>
          </a:ln>
        </p:spPr>
      </p:pic>
      <p:sp>
        <p:nvSpPr>
          <p:cNvPr id="17413" name="Text Box 9"/>
          <p:cNvSpPr txBox="1">
            <a:spLocks noChangeArrowheads="1"/>
          </p:cNvSpPr>
          <p:nvPr/>
        </p:nvSpPr>
        <p:spPr bwMode="auto">
          <a:xfrm>
            <a:off x="6553200" y="1828800"/>
            <a:ext cx="1600200" cy="246063"/>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Re-usable pick list data </a:t>
            </a:r>
          </a:p>
        </p:txBody>
      </p:sp>
      <p:sp>
        <p:nvSpPr>
          <p:cNvPr id="17414" name="Line 12"/>
          <p:cNvSpPr>
            <a:spLocks noChangeShapeType="1"/>
          </p:cNvSpPr>
          <p:nvPr/>
        </p:nvSpPr>
        <p:spPr bwMode="auto">
          <a:xfrm flipH="1">
            <a:off x="4800600" y="1905000"/>
            <a:ext cx="1752600" cy="76200"/>
          </a:xfrm>
          <a:prstGeom prst="line">
            <a:avLst/>
          </a:prstGeom>
          <a:noFill/>
          <a:ln w="9525">
            <a:solidFill>
              <a:srgbClr val="FF0000"/>
            </a:solidFill>
            <a:round/>
            <a:headEnd/>
            <a:tailEnd type="triangle" w="med" len="med"/>
          </a:ln>
        </p:spPr>
        <p:txBody>
          <a:bodyPr/>
          <a:lstStyle/>
          <a:p>
            <a:endParaRPr lang="en-US"/>
          </a:p>
        </p:txBody>
      </p:sp>
      <p:pic>
        <p:nvPicPr>
          <p:cNvPr id="17415" name="Picture 7"/>
          <p:cNvPicPr>
            <a:picLocks noChangeAspect="1" noChangeArrowheads="1"/>
          </p:cNvPicPr>
          <p:nvPr/>
        </p:nvPicPr>
        <p:blipFill>
          <a:blip r:embed="rId4" cstate="print"/>
          <a:srcRect l="12500" t="17969" r="57500" b="55469"/>
          <a:stretch>
            <a:fillRect/>
          </a:stretch>
        </p:blipFill>
        <p:spPr bwMode="auto">
          <a:xfrm>
            <a:off x="5410200" y="2209800"/>
            <a:ext cx="2667000" cy="1889125"/>
          </a:xfrm>
          <a:prstGeom prst="rect">
            <a:avLst/>
          </a:prstGeom>
          <a:noFill/>
          <a:ln w="9525">
            <a:noFill/>
            <a:miter lim="800000"/>
            <a:headEnd/>
            <a:tailEnd/>
          </a:ln>
        </p:spPr>
      </p:pic>
      <p:sp>
        <p:nvSpPr>
          <p:cNvPr id="17416" name="Line 12"/>
          <p:cNvSpPr>
            <a:spLocks noChangeShapeType="1"/>
          </p:cNvSpPr>
          <p:nvPr/>
        </p:nvSpPr>
        <p:spPr bwMode="auto">
          <a:xfrm flipH="1">
            <a:off x="6248400" y="1905000"/>
            <a:ext cx="304800" cy="30480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mtClean="0">
                <a:solidFill>
                  <a:schemeClr val="tx2">
                    <a:tint val="100000"/>
                    <a:shade val="90000"/>
                    <a:satMod val="250000"/>
                    <a:alpha val="100000"/>
                  </a:schemeClr>
                </a:solidFill>
              </a:rPr>
              <a:t>Plume</a:t>
            </a:r>
          </a:p>
        </p:txBody>
      </p:sp>
      <p:sp>
        <p:nvSpPr>
          <p:cNvPr id="7" name="Slide Number Placeholder 6"/>
          <p:cNvSpPr>
            <a:spLocks noGrp="1"/>
          </p:cNvSpPr>
          <p:nvPr>
            <p:ph type="sldNum" sz="quarter" idx="12"/>
          </p:nvPr>
        </p:nvSpPr>
        <p:spPr/>
        <p:txBody>
          <a:bodyPr/>
          <a:lstStyle/>
          <a:p>
            <a:pPr>
              <a:defRPr/>
            </a:pPr>
            <a:fld id="{B4DEBA58-E2E3-4A66-995E-358789B12516}" type="slidenum">
              <a:rPr lang="en-US"/>
              <a:pPr>
                <a:defRPr/>
              </a:pPr>
              <a:t>9</a:t>
            </a:fld>
            <a:endParaRPr lang="en-US" dirty="0"/>
          </a:p>
        </p:txBody>
      </p:sp>
      <p:pic>
        <p:nvPicPr>
          <p:cNvPr id="18436" name="Picture 6"/>
          <p:cNvPicPr>
            <a:picLocks noChangeAspect="1" noChangeArrowheads="1"/>
          </p:cNvPicPr>
          <p:nvPr/>
        </p:nvPicPr>
        <p:blipFill>
          <a:blip r:embed="rId3" cstate="print"/>
          <a:srcRect l="5000" t="14844" r="1875" b="10156"/>
          <a:stretch>
            <a:fillRect/>
          </a:stretch>
        </p:blipFill>
        <p:spPr bwMode="auto">
          <a:xfrm>
            <a:off x="685800" y="1295400"/>
            <a:ext cx="7805738" cy="5029200"/>
          </a:xfrm>
          <a:prstGeom prst="rect">
            <a:avLst/>
          </a:prstGeom>
          <a:noFill/>
          <a:ln w="9525">
            <a:noFill/>
            <a:miter lim="800000"/>
            <a:headEnd/>
            <a:tailEnd/>
          </a:ln>
        </p:spPr>
      </p:pic>
      <p:sp>
        <p:nvSpPr>
          <p:cNvPr id="18437" name="Text Box 9"/>
          <p:cNvSpPr txBox="1">
            <a:spLocks noChangeArrowheads="1"/>
          </p:cNvSpPr>
          <p:nvPr/>
        </p:nvSpPr>
        <p:spPr bwMode="auto">
          <a:xfrm>
            <a:off x="5867400" y="2057400"/>
            <a:ext cx="1905000" cy="400050"/>
          </a:xfrm>
          <a:prstGeom prst="rect">
            <a:avLst/>
          </a:prstGeom>
          <a:solidFill>
            <a:srgbClr val="FFFF99"/>
          </a:solidFill>
          <a:ln w="9525">
            <a:solidFill>
              <a:schemeClr val="tx1"/>
            </a:solidFill>
            <a:miter lim="800000"/>
            <a:headEnd/>
            <a:tailEnd/>
          </a:ln>
        </p:spPr>
        <p:txBody>
          <a:bodyPr>
            <a:spAutoFit/>
          </a:bodyPr>
          <a:lstStyle/>
          <a:p>
            <a:r>
              <a:rPr lang="en-US" sz="1000">
                <a:solidFill>
                  <a:schemeClr val="bg1"/>
                </a:solidFill>
              </a:rPr>
              <a:t>Radio Groups for fast characterization</a:t>
            </a:r>
          </a:p>
        </p:txBody>
      </p:sp>
      <p:sp>
        <p:nvSpPr>
          <p:cNvPr id="18438" name="Line 12"/>
          <p:cNvSpPr>
            <a:spLocks noChangeShapeType="1"/>
          </p:cNvSpPr>
          <p:nvPr/>
        </p:nvSpPr>
        <p:spPr bwMode="auto">
          <a:xfrm flipH="1" flipV="1">
            <a:off x="5486400" y="1981200"/>
            <a:ext cx="381000" cy="228600"/>
          </a:xfrm>
          <a:prstGeom prst="line">
            <a:avLst/>
          </a:prstGeom>
          <a:noFill/>
          <a:ln w="9525">
            <a:solidFill>
              <a:srgbClr val="FF0000"/>
            </a:solidFill>
            <a:round/>
            <a:headEnd/>
            <a:tailEnd type="triangle" w="med" len="med"/>
          </a:ln>
        </p:spPr>
        <p:txBody>
          <a:bodyPr/>
          <a:lstStyle/>
          <a:p>
            <a:endParaRPr lang="en-US"/>
          </a:p>
        </p:txBody>
      </p:sp>
      <p:sp>
        <p:nvSpPr>
          <p:cNvPr id="18439" name="Line 12"/>
          <p:cNvSpPr>
            <a:spLocks noChangeShapeType="1"/>
          </p:cNvSpPr>
          <p:nvPr/>
        </p:nvSpPr>
        <p:spPr bwMode="auto">
          <a:xfrm flipH="1" flipV="1">
            <a:off x="5410200" y="2209800"/>
            <a:ext cx="457200" cy="0"/>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200</TotalTime>
  <Words>1651</Words>
  <Application>Microsoft Office PowerPoint</Application>
  <PresentationFormat>On-screen Show (4:3)</PresentationFormat>
  <Paragraphs>225</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Rockwell</vt:lpstr>
      <vt:lpstr>Wingdings 2</vt:lpstr>
      <vt:lpstr>Calibri</vt:lpstr>
      <vt:lpstr>Wingdings</vt:lpstr>
      <vt:lpstr>Foundry</vt:lpstr>
      <vt:lpstr>Visible Emission Measurement</vt:lpstr>
      <vt:lpstr>Agenda</vt:lpstr>
      <vt:lpstr>ASTM D7520 vs Method 9</vt:lpstr>
      <vt:lpstr>ASTM D7520 Update</vt:lpstr>
      <vt:lpstr>DOCSII Update</vt:lpstr>
      <vt:lpstr>DOCSII Walkthrough</vt:lpstr>
      <vt:lpstr>Properties</vt:lpstr>
      <vt:lpstr>Source</vt:lpstr>
      <vt:lpstr>Plume</vt:lpstr>
      <vt:lpstr>Location</vt:lpstr>
      <vt:lpstr>Analysis (Simple Background)</vt:lpstr>
      <vt:lpstr>Analysis (Complex Background)</vt:lpstr>
      <vt:lpstr>Analysis Tools</vt:lpstr>
      <vt:lpstr>Analysis Tools</vt:lpstr>
      <vt:lpstr>Whats New This Year</vt:lpstr>
      <vt:lpstr>Averaging Rules</vt:lpstr>
      <vt:lpstr>Report</vt:lpstr>
      <vt:lpstr>Report</vt:lpstr>
      <vt:lpstr>Questions ?</vt:lpstr>
    </vt:vector>
  </TitlesOfParts>
  <Company>Sensory Technology Consultants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Page</dc:title>
  <dc:creator>linda.rawson</dc:creator>
  <cp:lastModifiedBy>s817004</cp:lastModifiedBy>
  <cp:revision>103</cp:revision>
  <dcterms:created xsi:type="dcterms:W3CDTF">2008-07-24T00:46:17Z</dcterms:created>
  <dcterms:modified xsi:type="dcterms:W3CDTF">2011-04-30T22:39:58Z</dcterms:modified>
</cp:coreProperties>
</file>